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7"/>
  </p:notesMasterIdLst>
  <p:handoutMasterIdLst>
    <p:handoutMasterId r:id="rId8"/>
  </p:handoutMasterIdLst>
  <p:sldIdLst>
    <p:sldId id="424" r:id="rId2"/>
    <p:sldId id="441" r:id="rId3"/>
    <p:sldId id="412" r:id="rId4"/>
    <p:sldId id="457" r:id="rId5"/>
    <p:sldId id="456" r:id="rId6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4BA"/>
    <a:srgbClr val="6699FF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84954" autoAdjust="0"/>
  </p:normalViewPr>
  <p:slideViewPr>
    <p:cSldViewPr>
      <p:cViewPr varScale="1">
        <p:scale>
          <a:sx n="89" d="100"/>
          <a:sy n="89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8007" y="1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82284317-4585-44BA-844A-7F6AC06F1893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510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8007" y="8769510"/>
            <a:ext cx="3004609" cy="46180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4A2F2AF3-DDA1-4D47-A7AD-009E8D862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1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/>
          <a:lstStyle>
            <a:lvl1pPr algn="r">
              <a:defRPr sz="1200"/>
            </a:lvl1pPr>
          </a:lstStyle>
          <a:p>
            <a:fld id="{BB4A2D35-2D86-4D06-A36C-1652E02FB56E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1" tIns="46191" rIns="92381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1" tIns="46191" rIns="92381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2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69652"/>
            <a:ext cx="3004820" cy="461645"/>
          </a:xfrm>
          <a:prstGeom prst="rect">
            <a:avLst/>
          </a:prstGeom>
        </p:spPr>
        <p:txBody>
          <a:bodyPr vert="horz" lIns="92381" tIns="46191" rIns="92381" bIns="46191" rtlCol="0" anchor="b"/>
          <a:lstStyle>
            <a:lvl1pPr algn="r">
              <a:defRPr sz="1200"/>
            </a:lvl1pPr>
          </a:lstStyle>
          <a:p>
            <a:fld id="{593417E1-B593-431D-9F1A-21E1CAB1A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12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89BAF-D30C-4EAE-A25E-0419942193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"/>
            <a:ext cx="7772400" cy="1427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A2C43B-EF42-4377-AD17-988FACCFCC33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5334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91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F75ED-4497-4F35-A1CF-FAAFA918DFFB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4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A36F8A-B1BF-4F8A-B8A6-5B65B8442D8E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9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DEF1A4-B39D-422A-AA9A-BE916C8F2E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2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E073F-7353-4EEC-A3B3-EDE17720881C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95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72A712-03B9-4918-AA7F-D89E0B8379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62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CA7335-9B9E-4929-B8E8-E3889F8B2D9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06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0E1F4-6114-4FCE-AF6B-9471C4193951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F43CC-9224-41D3-A8DF-8A09DA3A5DB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74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AFC397-E2FF-4DB7-82A0-0B89F41AEFE9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47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DE835-A5AF-4F0C-AA0A-376859E187B2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2/7/2013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0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628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long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00" y="6011539"/>
            <a:ext cx="6096000" cy="77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674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05800" cy="142767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162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North Atlantic LCC </a:t>
            </a:r>
          </a:p>
          <a:p>
            <a:r>
              <a:rPr lang="en-US" dirty="0" smtClean="0"/>
              <a:t>Steering Committee Call</a:t>
            </a:r>
          </a:p>
          <a:p>
            <a:endParaRPr lang="en-US" dirty="0" smtClean="0"/>
          </a:p>
          <a:p>
            <a:r>
              <a:rPr lang="en-US" sz="2600" dirty="0" smtClean="0"/>
              <a:t>February 8, 2013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Ken </a:t>
            </a:r>
            <a:r>
              <a:rPr lang="en-US" sz="1900" dirty="0" err="1" smtClean="0">
                <a:solidFill>
                  <a:schemeClr val="tx1"/>
                </a:solidFill>
              </a:rPr>
              <a:t>Elowe</a:t>
            </a:r>
            <a:endParaRPr lang="en-US" sz="19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Chair, North Atlantic LCC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Andrew Milliken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Coordinator, North Atlantic LCC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U.S. Fish and Wildlife Service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/>
          <p:nvPr/>
        </p:nvGrpSpPr>
        <p:grpSpPr>
          <a:xfrm>
            <a:off x="381000" y="81171"/>
            <a:ext cx="8530208" cy="6572445"/>
            <a:chOff x="588688" y="725642"/>
            <a:chExt cx="11361763" cy="8754133"/>
          </a:xfrm>
          <a:noFill/>
        </p:grpSpPr>
        <p:grpSp>
          <p:nvGrpSpPr>
            <p:cNvPr id="3" name="Group 30"/>
            <p:cNvGrpSpPr/>
            <p:nvPr/>
          </p:nvGrpSpPr>
          <p:grpSpPr>
            <a:xfrm>
              <a:off x="4262707" y="759221"/>
              <a:ext cx="3938043" cy="1341659"/>
              <a:chOff x="3738995" y="145916"/>
              <a:chExt cx="8981900" cy="1341659"/>
            </a:xfrm>
            <a:grpFill/>
          </p:grpSpPr>
          <p:sp>
            <p:nvSpPr>
              <p:cNvPr id="20" name="TextBox 19"/>
              <p:cNvSpPr txBox="1"/>
              <p:nvPr/>
            </p:nvSpPr>
            <p:spPr>
              <a:xfrm>
                <a:off x="3738995" y="257751"/>
                <a:ext cx="8981900" cy="12298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9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Which species/habitats to conserve? At what levels?</a:t>
                </a:r>
              </a:p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Who decides?</a:t>
                </a:r>
              </a:p>
              <a:p>
                <a:pPr algn="ctr"/>
                <a:endParaRPr lang="en-US" sz="9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209805" y="145916"/>
                <a:ext cx="5295730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GOAL-SETTING</a:t>
                </a:r>
              </a:p>
            </p:txBody>
          </p:sp>
        </p:grpSp>
        <p:grpSp>
          <p:nvGrpSpPr>
            <p:cNvPr id="4" name="Group 31"/>
            <p:cNvGrpSpPr/>
            <p:nvPr/>
          </p:nvGrpSpPr>
          <p:grpSpPr>
            <a:xfrm>
              <a:off x="1197652" y="2251686"/>
              <a:ext cx="4098449" cy="958229"/>
              <a:chOff x="707008" y="2151327"/>
              <a:chExt cx="4098449" cy="958229"/>
            </a:xfrm>
            <a:grpFill/>
          </p:grpSpPr>
          <p:sp>
            <p:nvSpPr>
              <p:cNvPr id="25" name="TextBox 24"/>
              <p:cNvSpPr txBox="1"/>
              <p:nvPr/>
            </p:nvSpPr>
            <p:spPr>
              <a:xfrm>
                <a:off x="707008" y="2494644"/>
                <a:ext cx="3107488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What do we know about the status of priority wildlife?</a:t>
                </a:r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07009" y="2151327"/>
                <a:ext cx="4098448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BIOLOGICAL ASSESSMENT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4573069" y="3095277"/>
              <a:ext cx="3061026" cy="27525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grpSp>
          <p:nvGrpSpPr>
            <p:cNvPr id="14" name="Group 28"/>
            <p:cNvGrpSpPr/>
            <p:nvPr/>
          </p:nvGrpSpPr>
          <p:grpSpPr>
            <a:xfrm>
              <a:off x="8620972" y="4155282"/>
              <a:ext cx="3329479" cy="902340"/>
              <a:chOff x="8687878" y="3831903"/>
              <a:chExt cx="3044825" cy="902340"/>
            </a:xfrm>
            <a:grpFill/>
          </p:grpSpPr>
          <p:sp>
            <p:nvSpPr>
              <p:cNvPr id="5" name="TextBox 4"/>
              <p:cNvSpPr txBox="1"/>
              <p:nvPr/>
            </p:nvSpPr>
            <p:spPr>
              <a:xfrm>
                <a:off x="8687878" y="3831903"/>
                <a:ext cx="304482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SCIENCE TRANSLATION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832850" y="4119331"/>
                <a:ext cx="2771620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do we make science solutions useful?</a:t>
                </a:r>
              </a:p>
            </p:txBody>
          </p:sp>
        </p:grpSp>
        <p:grpSp>
          <p:nvGrpSpPr>
            <p:cNvPr id="15" name="Group 27"/>
            <p:cNvGrpSpPr/>
            <p:nvPr/>
          </p:nvGrpSpPr>
          <p:grpSpPr>
            <a:xfrm>
              <a:off x="7910314" y="6457729"/>
              <a:ext cx="3741238" cy="1165359"/>
              <a:chOff x="8278297" y="5498743"/>
              <a:chExt cx="3741238" cy="1165359"/>
            </a:xfrm>
            <a:grpFill/>
          </p:grpSpPr>
          <p:sp>
            <p:nvSpPr>
              <p:cNvPr id="10" name="TextBox 9"/>
              <p:cNvSpPr txBox="1"/>
              <p:nvPr/>
            </p:nvSpPr>
            <p:spPr>
              <a:xfrm>
                <a:off x="8398260" y="5498743"/>
                <a:ext cx="362127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ADOPTION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278297" y="5803225"/>
                <a:ext cx="3741238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do we get communities and landowners engaged in conservation?</a:t>
                </a:r>
              </a:p>
            </p:txBody>
          </p:sp>
        </p:grpSp>
        <p:grpSp>
          <p:nvGrpSpPr>
            <p:cNvPr id="16" name="Group 30"/>
            <p:cNvGrpSpPr/>
            <p:nvPr/>
          </p:nvGrpSpPr>
          <p:grpSpPr>
            <a:xfrm>
              <a:off x="4366789" y="3818881"/>
              <a:ext cx="3450802" cy="1586931"/>
              <a:chOff x="4272001" y="3077326"/>
              <a:chExt cx="3450802" cy="1586931"/>
            </a:xfrm>
            <a:grpFill/>
          </p:grpSpPr>
          <p:sp>
            <p:nvSpPr>
              <p:cNvPr id="13" name="TextBox 12"/>
              <p:cNvSpPr txBox="1"/>
              <p:nvPr/>
            </p:nvSpPr>
            <p:spPr>
              <a:xfrm>
                <a:off x="4272001" y="3077326"/>
                <a:ext cx="3450802" cy="73771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INFORMATION MANAGEMENT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623261" y="3803380"/>
                <a:ext cx="2804527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will we manage the demand for and creation of data?</a:t>
                </a:r>
              </a:p>
            </p:txBody>
          </p:sp>
        </p:grpSp>
        <p:grpSp>
          <p:nvGrpSpPr>
            <p:cNvPr id="26" name="Group 29"/>
            <p:cNvGrpSpPr/>
            <p:nvPr/>
          </p:nvGrpSpPr>
          <p:grpSpPr>
            <a:xfrm>
              <a:off x="7388797" y="2035897"/>
              <a:ext cx="3552296" cy="909262"/>
              <a:chOff x="7014244" y="1942282"/>
              <a:chExt cx="4885228" cy="909262"/>
            </a:xfrm>
            <a:grpFill/>
          </p:grpSpPr>
          <p:sp>
            <p:nvSpPr>
              <p:cNvPr id="6" name="TextBox 5"/>
              <p:cNvSpPr txBox="1"/>
              <p:nvPr/>
            </p:nvSpPr>
            <p:spPr>
              <a:xfrm>
                <a:off x="7293400" y="1942282"/>
                <a:ext cx="449402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DESIGN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14244" y="2236632"/>
                <a:ext cx="4885228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What should landscapes look like to conserve species at goal levels</a:t>
                </a:r>
              </a:p>
            </p:txBody>
          </p:sp>
        </p:grpSp>
        <p:grpSp>
          <p:nvGrpSpPr>
            <p:cNvPr id="27" name="Group 35"/>
            <p:cNvGrpSpPr/>
            <p:nvPr/>
          </p:nvGrpSpPr>
          <p:grpSpPr>
            <a:xfrm>
              <a:off x="4535309" y="7574165"/>
              <a:ext cx="3766936" cy="1905610"/>
              <a:chOff x="4803590" y="6877214"/>
              <a:chExt cx="2624205" cy="1905610"/>
            </a:xfrm>
            <a:grpFill/>
          </p:grpSpPr>
          <p:sp>
            <p:nvSpPr>
              <p:cNvPr id="11" name="TextBox 10"/>
              <p:cNvSpPr txBox="1"/>
              <p:nvPr/>
            </p:nvSpPr>
            <p:spPr>
              <a:xfrm>
                <a:off x="4882412" y="6877214"/>
                <a:ext cx="2545383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DELIVERY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803590" y="7184053"/>
                <a:ext cx="2412090" cy="159877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will we most efficiently put conservation on the ground?</a:t>
                </a: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913067" y="6765877"/>
              <a:ext cx="3207828" cy="8608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>
                  <a:solidFill>
                    <a:prstClr val="black"/>
                  </a:solidFill>
                  <a:latin typeface="Arial" charset="0"/>
                </a:rPr>
                <a:t>What new information will we gather to support conservation?</a:t>
              </a:r>
            </a:p>
          </p:txBody>
        </p:sp>
        <p:grpSp>
          <p:nvGrpSpPr>
            <p:cNvPr id="28" name="Group 32"/>
            <p:cNvGrpSpPr/>
            <p:nvPr/>
          </p:nvGrpSpPr>
          <p:grpSpPr>
            <a:xfrm>
              <a:off x="1118053" y="4168498"/>
              <a:ext cx="3834885" cy="1142535"/>
              <a:chOff x="549352" y="4491877"/>
              <a:chExt cx="3834885" cy="1142535"/>
            </a:xfrm>
            <a:grpFill/>
          </p:grpSpPr>
          <p:sp>
            <p:nvSpPr>
              <p:cNvPr id="9" name="TextBox 8"/>
              <p:cNvSpPr txBox="1"/>
              <p:nvPr/>
            </p:nvSpPr>
            <p:spPr>
              <a:xfrm>
                <a:off x="933434" y="4491877"/>
                <a:ext cx="3450803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PRIORITIES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9352" y="4773535"/>
                <a:ext cx="2752486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Which species and issues demand immediate attention?</a:t>
                </a:r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88688" y="725642"/>
              <a:ext cx="3200400" cy="14142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100" b="1" dirty="0" smtClean="0">
                  <a:solidFill>
                    <a:srgbClr val="002060"/>
                  </a:solidFill>
                  <a:latin typeface="Arial" charset="0"/>
                </a:rPr>
                <a:t>Northeast </a:t>
              </a:r>
            </a:p>
            <a:p>
              <a:r>
                <a:rPr lang="en-US" sz="2100" b="1" dirty="0" smtClean="0">
                  <a:solidFill>
                    <a:srgbClr val="002060"/>
                  </a:solidFill>
                  <a:latin typeface="Arial" charset="0"/>
                </a:rPr>
                <a:t>Conservation Framework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800" y="4256534"/>
            <a:ext cx="3089318" cy="4616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prstClr val="black"/>
                </a:solidFill>
                <a:latin typeface="Arial" charset="0"/>
              </a:rPr>
              <a:t>MONITORING, EVALUATION AND RESEARCH</a:t>
            </a:r>
            <a:endParaRPr lang="en-US" sz="1200" b="1" u="sng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" name="Curved Down Arrow 32"/>
          <p:cNvSpPr/>
          <p:nvPr/>
        </p:nvSpPr>
        <p:spPr>
          <a:xfrm rot="16420191">
            <a:off x="60874" y="3629777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 rot="16420191">
            <a:off x="221891" y="2169772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18236776">
            <a:off x="2126891" y="49337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 rot="1939480">
            <a:off x="6176936" y="382962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 rot="3053328">
            <a:off x="7936399" y="1993788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 rot="5400000">
            <a:off x="8267700" y="376123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 rot="8889361">
            <a:off x="6482859" y="5561721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2312416">
            <a:off x="2227540" y="551976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Up-Down Arrow 41"/>
          <p:cNvSpPr/>
          <p:nvPr/>
        </p:nvSpPr>
        <p:spPr>
          <a:xfrm>
            <a:off x="4495800" y="1360934"/>
            <a:ext cx="45719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-Right Arrow 43"/>
          <p:cNvSpPr/>
          <p:nvPr/>
        </p:nvSpPr>
        <p:spPr>
          <a:xfrm>
            <a:off x="5791200" y="2808734"/>
            <a:ext cx="4572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-Down Arrow 45"/>
          <p:cNvSpPr/>
          <p:nvPr/>
        </p:nvSpPr>
        <p:spPr>
          <a:xfrm>
            <a:off x="4495800" y="4027934"/>
            <a:ext cx="45719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-Right Arrow 47"/>
          <p:cNvSpPr/>
          <p:nvPr/>
        </p:nvSpPr>
        <p:spPr>
          <a:xfrm>
            <a:off x="2819400" y="2884934"/>
            <a:ext cx="4572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00400" y="0"/>
            <a:ext cx="28194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7924800" cy="4267200"/>
          </a:xfrm>
        </p:spPr>
        <p:txBody>
          <a:bodyPr>
            <a:normAutofit fontScale="85000" lnSpcReduction="20000"/>
          </a:bodyPr>
          <a:lstStyle/>
          <a:p>
            <a:pPr marL="457200" indent="-457200" algn="l"/>
            <a:r>
              <a:rPr lang="en-US" dirty="0" smtClean="0"/>
              <a:t>Assemble Conservation Targets Team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NYS DEC Biologist TBD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Mass. Division of Fisheries and Wildlife – habitat goals, John O’Leary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Fish Habitat Partnerships via Rachel Muir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EPA, Ecological Flows – Ralph Abele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Nature Conservancy – Eastern Resource Office, Mark Anderson or designee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Atlantic Coast Joint Venture Staff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LCC Staff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UMass Staff</a:t>
            </a:r>
          </a:p>
          <a:p>
            <a:pPr marL="914400" lvl="1" indent="-45720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153400" cy="4267200"/>
          </a:xfrm>
        </p:spPr>
        <p:txBody>
          <a:bodyPr>
            <a:normAutofit fontScale="85000" lnSpcReduction="20000"/>
          </a:bodyPr>
          <a:lstStyle/>
          <a:p>
            <a:pPr marL="457200" indent="-457200" algn="l"/>
            <a:r>
              <a:rPr lang="en-US" dirty="0" smtClean="0"/>
              <a:t>Agree on process and timeline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1"/>
                </a:solidFill>
              </a:rPr>
              <a:t>Review Guidance and Existing Efforts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NEAFWA Monitoring and Performance Reporting Framework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LCC Conservation Targets White Paper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South Atlantic LCC Natural Resources Indicators process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Review Approaches with Steering Committee (Jan/Feb. call)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Present draft approach and initial Indicators and Targets for consideration (April meeting)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Apply Indicators in Conservation Design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Pilot in Connecticut River Watershed?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Conservation Targets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200" dirty="0" smtClean="0"/>
              <a:t>Next Steps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7924800" cy="4648200"/>
          </a:xfrm>
        </p:spPr>
        <p:txBody>
          <a:bodyPr>
            <a:normAutofit fontScale="70000" lnSpcReduction="20000"/>
          </a:bodyPr>
          <a:lstStyle/>
          <a:p>
            <a:pPr marL="457200" indent="-457200" algn="l"/>
            <a:r>
              <a:rPr lang="en-US" dirty="0" smtClean="0"/>
              <a:t>Initial Indicators to Consider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Species and habitat indicators from NEAFWA Monitoring and Performance Reporting Framework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Surrogate (representative) species from USFWS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Migratory Birds - Atlantic Coast Joint Venture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SGCN of High Regional Responsibility and Concern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NEFWDTC, Northeast Regional Synthesis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Rare and unique species and habitats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Vulnerable species and habitats from RCN/LCC Regional Climate Change Vulnerability Assessments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Ecological Flows from EPA and others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Habitats (Ecological Systems) from UMass (Ecological Integrity) and TNC/NEAFWA (Geospatial Condition Analysis)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Landscape Resiliency (The Nature Conservancy)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5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373</Words>
  <Application>Microsoft Office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Conservation Targets Next Steps</vt:lpstr>
      <vt:lpstr>Slide 2</vt:lpstr>
      <vt:lpstr>Conservation Targets Next Steps</vt:lpstr>
      <vt:lpstr>Conservation Targets Next Steps</vt:lpstr>
      <vt:lpstr>Conservation Targets Next Steps</vt:lpstr>
    </vt:vector>
  </TitlesOfParts>
  <Company>U.S. Fish and Wildlife Service - Region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amilliken</cp:lastModifiedBy>
  <cp:revision>678</cp:revision>
  <cp:lastPrinted>2012-10-04T13:54:06Z</cp:lastPrinted>
  <dcterms:created xsi:type="dcterms:W3CDTF">2012-09-17T18:11:31Z</dcterms:created>
  <dcterms:modified xsi:type="dcterms:W3CDTF">2013-02-07T21:25:16Z</dcterms:modified>
</cp:coreProperties>
</file>