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7"/>
  </p:notesMasterIdLst>
  <p:handoutMasterIdLst>
    <p:handoutMasterId r:id="rId8"/>
  </p:handoutMasterIdLst>
  <p:sldIdLst>
    <p:sldId id="424" r:id="rId2"/>
    <p:sldId id="441" r:id="rId3"/>
    <p:sldId id="412" r:id="rId4"/>
    <p:sldId id="457" r:id="rId5"/>
    <p:sldId id="456" r:id="rId6"/>
  </p:sldIdLst>
  <p:sldSz cx="9144000" cy="6858000" type="screen4x3"/>
  <p:notesSz cx="6934200" cy="92329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184BA"/>
    <a:srgbClr val="6699FF"/>
    <a:srgbClr val="FFFF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05" autoAdjust="0"/>
    <p:restoredTop sz="84954" autoAdjust="0"/>
  </p:normalViewPr>
  <p:slideViewPr>
    <p:cSldViewPr>
      <p:cViewPr varScale="1">
        <p:scale>
          <a:sx n="89" d="100"/>
          <a:sy n="89" d="100"/>
        </p:scale>
        <p:origin x="-63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3856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04609" cy="461804"/>
          </a:xfrm>
          <a:prstGeom prst="rect">
            <a:avLst/>
          </a:prstGeom>
        </p:spPr>
        <p:txBody>
          <a:bodyPr vert="horz" lIns="91330" tIns="45665" rIns="91330" bIns="4566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28007" y="1"/>
            <a:ext cx="3004609" cy="461804"/>
          </a:xfrm>
          <a:prstGeom prst="rect">
            <a:avLst/>
          </a:prstGeom>
        </p:spPr>
        <p:txBody>
          <a:bodyPr vert="horz" lIns="91330" tIns="45665" rIns="91330" bIns="45665" rtlCol="0"/>
          <a:lstStyle>
            <a:lvl1pPr algn="r">
              <a:defRPr sz="1200"/>
            </a:lvl1pPr>
          </a:lstStyle>
          <a:p>
            <a:fld id="{82284317-4585-44BA-844A-7F6AC06F1893}" type="datetimeFigureOut">
              <a:rPr lang="en-US" smtClean="0"/>
              <a:pPr/>
              <a:t>2/7/2013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69510"/>
            <a:ext cx="3004609" cy="461804"/>
          </a:xfrm>
          <a:prstGeom prst="rect">
            <a:avLst/>
          </a:prstGeom>
        </p:spPr>
        <p:txBody>
          <a:bodyPr vert="horz" lIns="91330" tIns="45665" rIns="91330" bIns="4566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28007" y="8769510"/>
            <a:ext cx="3004609" cy="461804"/>
          </a:xfrm>
          <a:prstGeom prst="rect">
            <a:avLst/>
          </a:prstGeom>
        </p:spPr>
        <p:txBody>
          <a:bodyPr vert="horz" lIns="91330" tIns="45665" rIns="91330" bIns="45665" rtlCol="0" anchor="b"/>
          <a:lstStyle>
            <a:lvl1pPr algn="r">
              <a:defRPr sz="1200"/>
            </a:lvl1pPr>
          </a:lstStyle>
          <a:p>
            <a:fld id="{4A2F2AF3-DDA1-4D47-A7AD-009E8D8621D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0211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4820" cy="461645"/>
          </a:xfrm>
          <a:prstGeom prst="rect">
            <a:avLst/>
          </a:prstGeom>
        </p:spPr>
        <p:txBody>
          <a:bodyPr vert="horz" lIns="92381" tIns="46191" rIns="92381" bIns="4619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27776" y="0"/>
            <a:ext cx="3004820" cy="461645"/>
          </a:xfrm>
          <a:prstGeom prst="rect">
            <a:avLst/>
          </a:prstGeom>
        </p:spPr>
        <p:txBody>
          <a:bodyPr vert="horz" lIns="92381" tIns="46191" rIns="92381" bIns="46191" rtlCol="0"/>
          <a:lstStyle>
            <a:lvl1pPr algn="r">
              <a:defRPr sz="1200"/>
            </a:lvl1pPr>
          </a:lstStyle>
          <a:p>
            <a:fld id="{BB4A2D35-2D86-4D06-A36C-1652E02FB56E}" type="datetimeFigureOut">
              <a:rPr lang="en-US" smtClean="0"/>
              <a:pPr/>
              <a:t>2/7/2013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58875" y="692150"/>
            <a:ext cx="4616450" cy="34623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81" tIns="46191" rIns="92381" bIns="4619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3420" y="4385628"/>
            <a:ext cx="5547360" cy="4154805"/>
          </a:xfrm>
          <a:prstGeom prst="rect">
            <a:avLst/>
          </a:prstGeom>
        </p:spPr>
        <p:txBody>
          <a:bodyPr vert="horz" lIns="92381" tIns="46191" rIns="92381" bIns="46191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69652"/>
            <a:ext cx="3004820" cy="461645"/>
          </a:xfrm>
          <a:prstGeom prst="rect">
            <a:avLst/>
          </a:prstGeom>
        </p:spPr>
        <p:txBody>
          <a:bodyPr vert="horz" lIns="92381" tIns="46191" rIns="92381" bIns="4619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27776" y="8769652"/>
            <a:ext cx="3004820" cy="461645"/>
          </a:xfrm>
          <a:prstGeom prst="rect">
            <a:avLst/>
          </a:prstGeom>
        </p:spPr>
        <p:txBody>
          <a:bodyPr vert="horz" lIns="92381" tIns="46191" rIns="92381" bIns="46191" rtlCol="0" anchor="b"/>
          <a:lstStyle>
            <a:lvl1pPr algn="r">
              <a:defRPr sz="1200"/>
            </a:lvl1pPr>
          </a:lstStyle>
          <a:p>
            <a:fld id="{593417E1-B593-431D-9F1A-21E1CAB1A4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61211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3417E1-B593-431D-9F1A-21E1CAB1A4A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689BAF-D30C-4EAE-A25E-041994219381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3417E1-B593-431D-9F1A-21E1CAB1A4AA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3417E1-B593-431D-9F1A-21E1CAB1A4AA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3417E1-B593-431D-9F1A-21E1CAB1A4AA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129"/>
            <a:ext cx="7772400" cy="1427672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600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5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0A2C43B-EF42-4377-AD17-988FACCFCC33}" type="datetime1">
              <a:rPr lang="en-US" smtClean="0">
                <a:solidFill>
                  <a:prstClr val="black"/>
                </a:solidFill>
                <a:latin typeface="Times New Roman"/>
              </a:rPr>
              <a:pPr/>
              <a:t>2/7/2013</a:t>
            </a:fld>
            <a:endParaRPr lang="en-US" dirty="0">
              <a:solidFill>
                <a:prstClr val="black"/>
              </a:solidFill>
              <a:latin typeface="Times New Roman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prstClr val="black"/>
              </a:solidFill>
              <a:latin typeface="Times New Roman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82000" y="6248400"/>
            <a:ext cx="533400" cy="365125"/>
          </a:xfrm>
          <a:prstGeom prst="rect">
            <a:avLst/>
          </a:prstGeom>
        </p:spPr>
        <p:txBody>
          <a:bodyPr/>
          <a:lstStyle/>
          <a:p>
            <a:fld id="{024BC43F-AAE5-481E-827F-B28F73C6CC9C}" type="slidenum">
              <a:rPr lang="en-US" smtClean="0">
                <a:solidFill>
                  <a:prstClr val="black"/>
                </a:solidFill>
                <a:latin typeface="Times New Roman"/>
              </a:rPr>
              <a:pPr/>
              <a:t>‹#›</a:t>
            </a:fld>
            <a:endParaRPr lang="en-US" dirty="0">
              <a:solidFill>
                <a:prstClr val="black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85913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9F75ED-4497-4F35-A1CF-FAAFA918DFFB}" type="datetime1">
              <a:rPr lang="en-US" smtClean="0">
                <a:solidFill>
                  <a:prstClr val="black"/>
                </a:solidFill>
                <a:latin typeface="Times New Roman"/>
              </a:rPr>
              <a:pPr/>
              <a:t>2/7/2013</a:t>
            </a:fld>
            <a:endParaRPr lang="en-US" dirty="0">
              <a:solidFill>
                <a:prstClr val="black"/>
              </a:solidFill>
              <a:latin typeface="Times New Roman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prstClr val="black"/>
              </a:solidFill>
              <a:latin typeface="Times New Roman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24BC43F-AAE5-481E-827F-B28F73C6CC9C}" type="slidenum">
              <a:rPr lang="en-US" smtClean="0">
                <a:solidFill>
                  <a:prstClr val="black"/>
                </a:solidFill>
                <a:latin typeface="Times New Roman"/>
              </a:rPr>
              <a:pPr/>
              <a:t>‹#›</a:t>
            </a:fld>
            <a:endParaRPr lang="en-US" dirty="0">
              <a:solidFill>
                <a:prstClr val="black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78451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7A36F8A-B1BF-4F8A-B8A6-5B65B8442D8E}" type="datetime1">
              <a:rPr lang="en-US" smtClean="0">
                <a:solidFill>
                  <a:prstClr val="black"/>
                </a:solidFill>
                <a:latin typeface="Times New Roman"/>
              </a:rPr>
              <a:pPr/>
              <a:t>2/7/2013</a:t>
            </a:fld>
            <a:endParaRPr lang="en-US" dirty="0">
              <a:solidFill>
                <a:prstClr val="black"/>
              </a:solidFill>
              <a:latin typeface="Times New Roman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prstClr val="black"/>
              </a:solidFill>
              <a:latin typeface="Times New Roman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24BC43F-AAE5-481E-827F-B28F73C6CC9C}" type="slidenum">
              <a:rPr lang="en-US" smtClean="0">
                <a:solidFill>
                  <a:prstClr val="black"/>
                </a:solidFill>
                <a:latin typeface="Times New Roman"/>
              </a:rPr>
              <a:pPr/>
              <a:t>‹#›</a:t>
            </a:fld>
            <a:endParaRPr lang="en-US" dirty="0">
              <a:solidFill>
                <a:prstClr val="black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60962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DDEF1A4-B39D-422A-AA9A-BE916C8F2E2A}" type="datetime1">
              <a:rPr lang="en-US" smtClean="0">
                <a:solidFill>
                  <a:prstClr val="black"/>
                </a:solidFill>
                <a:latin typeface="Times New Roman"/>
              </a:rPr>
              <a:pPr/>
              <a:t>2/7/2013</a:t>
            </a:fld>
            <a:endParaRPr lang="en-US" dirty="0">
              <a:solidFill>
                <a:prstClr val="black"/>
              </a:solidFill>
              <a:latin typeface="Times New Roman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prstClr val="black"/>
              </a:solidFill>
              <a:latin typeface="Times New Roman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24BC43F-AAE5-481E-827F-B28F73C6CC9C}" type="slidenum">
              <a:rPr lang="en-US" smtClean="0">
                <a:solidFill>
                  <a:prstClr val="black"/>
                </a:solidFill>
                <a:latin typeface="Times New Roman"/>
              </a:rPr>
              <a:pPr/>
              <a:t>‹#›</a:t>
            </a:fld>
            <a:endParaRPr lang="en-US" dirty="0">
              <a:solidFill>
                <a:prstClr val="black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1620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0BE073F-7353-4EEC-A3B3-EDE17720881C}" type="datetime1">
              <a:rPr lang="en-US" smtClean="0">
                <a:solidFill>
                  <a:prstClr val="black"/>
                </a:solidFill>
                <a:latin typeface="Times New Roman"/>
              </a:rPr>
              <a:pPr/>
              <a:t>2/7/2013</a:t>
            </a:fld>
            <a:endParaRPr lang="en-US" dirty="0">
              <a:solidFill>
                <a:prstClr val="black"/>
              </a:solidFill>
              <a:latin typeface="Times New Roman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prstClr val="black"/>
              </a:solidFill>
              <a:latin typeface="Times New Roman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24BC43F-AAE5-481E-827F-B28F73C6CC9C}" type="slidenum">
              <a:rPr lang="en-US" smtClean="0">
                <a:solidFill>
                  <a:prstClr val="black"/>
                </a:solidFill>
                <a:latin typeface="Times New Roman"/>
              </a:rPr>
              <a:pPr/>
              <a:t>‹#›</a:t>
            </a:fld>
            <a:endParaRPr lang="en-US" dirty="0">
              <a:solidFill>
                <a:prstClr val="black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22950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272A712-03B9-4918-AA7F-D89E0B83792A}" type="datetime1">
              <a:rPr lang="en-US" smtClean="0">
                <a:solidFill>
                  <a:prstClr val="black"/>
                </a:solidFill>
                <a:latin typeface="Times New Roman"/>
              </a:rPr>
              <a:pPr/>
              <a:t>2/7/2013</a:t>
            </a:fld>
            <a:endParaRPr lang="en-US" dirty="0">
              <a:solidFill>
                <a:prstClr val="black"/>
              </a:solidFill>
              <a:latin typeface="Times New Roman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prstClr val="black"/>
              </a:solidFill>
              <a:latin typeface="Times New Roman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24BC43F-AAE5-481E-827F-B28F73C6CC9C}" type="slidenum">
              <a:rPr lang="en-US" smtClean="0">
                <a:solidFill>
                  <a:prstClr val="black"/>
                </a:solidFill>
                <a:latin typeface="Times New Roman"/>
              </a:rPr>
              <a:pPr/>
              <a:t>‹#›</a:t>
            </a:fld>
            <a:endParaRPr lang="en-US" dirty="0">
              <a:solidFill>
                <a:prstClr val="black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03624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ACA7335-9B9E-4929-B8E8-E3889F8B2D96}" type="datetime1">
              <a:rPr lang="en-US" smtClean="0">
                <a:solidFill>
                  <a:prstClr val="black"/>
                </a:solidFill>
                <a:latin typeface="Times New Roman"/>
              </a:rPr>
              <a:pPr/>
              <a:t>2/7/2013</a:t>
            </a:fld>
            <a:endParaRPr lang="en-US" dirty="0">
              <a:solidFill>
                <a:prstClr val="black"/>
              </a:solidFill>
              <a:latin typeface="Times New Roman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prstClr val="black"/>
              </a:solidFill>
              <a:latin typeface="Times New Roman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24BC43F-AAE5-481E-827F-B28F73C6CC9C}" type="slidenum">
              <a:rPr lang="en-US" smtClean="0">
                <a:solidFill>
                  <a:prstClr val="black"/>
                </a:solidFill>
                <a:latin typeface="Times New Roman"/>
              </a:rPr>
              <a:pPr/>
              <a:t>‹#›</a:t>
            </a:fld>
            <a:endParaRPr lang="en-US" dirty="0">
              <a:solidFill>
                <a:prstClr val="black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630651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AE0E1F4-6114-4FCE-AF6B-9471C4193951}" type="datetime1">
              <a:rPr lang="en-US" smtClean="0">
                <a:solidFill>
                  <a:prstClr val="black"/>
                </a:solidFill>
                <a:latin typeface="Times New Roman"/>
              </a:rPr>
              <a:pPr/>
              <a:t>2/7/2013</a:t>
            </a:fld>
            <a:endParaRPr lang="en-US" dirty="0">
              <a:solidFill>
                <a:prstClr val="black"/>
              </a:solidFill>
              <a:latin typeface="Times New Roman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prstClr val="black"/>
              </a:solidFill>
              <a:latin typeface="Times New Roman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24BC43F-AAE5-481E-827F-B28F73C6CC9C}" type="slidenum">
              <a:rPr lang="en-US" smtClean="0">
                <a:solidFill>
                  <a:prstClr val="black"/>
                </a:solidFill>
                <a:latin typeface="Times New Roman"/>
              </a:rPr>
              <a:pPr/>
              <a:t>‹#›</a:t>
            </a:fld>
            <a:endParaRPr lang="en-US" dirty="0">
              <a:solidFill>
                <a:prstClr val="black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8713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5F43CC-9224-41D3-A8DF-8A09DA3A5DB6}" type="datetime1">
              <a:rPr lang="en-US" smtClean="0">
                <a:solidFill>
                  <a:prstClr val="black"/>
                </a:solidFill>
                <a:latin typeface="Times New Roman"/>
              </a:rPr>
              <a:pPr/>
              <a:t>2/7/2013</a:t>
            </a:fld>
            <a:endParaRPr lang="en-US" dirty="0">
              <a:solidFill>
                <a:prstClr val="black"/>
              </a:solidFill>
              <a:latin typeface="Times New Roman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prstClr val="black"/>
              </a:solidFill>
              <a:latin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24BC43F-AAE5-481E-827F-B28F73C6CC9C}" type="slidenum">
              <a:rPr lang="en-US" smtClean="0">
                <a:solidFill>
                  <a:prstClr val="black"/>
                </a:solidFill>
                <a:latin typeface="Times New Roman"/>
              </a:rPr>
              <a:pPr/>
              <a:t>‹#›</a:t>
            </a:fld>
            <a:endParaRPr lang="en-US" dirty="0">
              <a:solidFill>
                <a:prstClr val="black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26746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EAFC397-E2FF-4DB7-82A0-0B89F41AEFE9}" type="datetime1">
              <a:rPr lang="en-US" smtClean="0">
                <a:solidFill>
                  <a:prstClr val="black"/>
                </a:solidFill>
                <a:latin typeface="Times New Roman"/>
              </a:rPr>
              <a:pPr/>
              <a:t>2/7/2013</a:t>
            </a:fld>
            <a:endParaRPr lang="en-US" dirty="0">
              <a:solidFill>
                <a:prstClr val="black"/>
              </a:solidFill>
              <a:latin typeface="Times New Roman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prstClr val="black"/>
              </a:solidFill>
              <a:latin typeface="Times New Roman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24BC43F-AAE5-481E-827F-B28F73C6CC9C}" type="slidenum">
              <a:rPr lang="en-US" smtClean="0">
                <a:solidFill>
                  <a:prstClr val="black"/>
                </a:solidFill>
                <a:latin typeface="Times New Roman"/>
              </a:rPr>
              <a:pPr/>
              <a:t>‹#›</a:t>
            </a:fld>
            <a:endParaRPr lang="en-US" dirty="0">
              <a:solidFill>
                <a:prstClr val="black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28478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45DE835-A5AF-4F0C-AA0A-376859E187B2}" type="datetime1">
              <a:rPr lang="en-US" smtClean="0">
                <a:solidFill>
                  <a:prstClr val="black"/>
                </a:solidFill>
                <a:latin typeface="Times New Roman"/>
              </a:rPr>
              <a:pPr/>
              <a:t>2/7/2013</a:t>
            </a:fld>
            <a:endParaRPr lang="en-US" dirty="0">
              <a:solidFill>
                <a:prstClr val="black"/>
              </a:solidFill>
              <a:latin typeface="Times New Roman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prstClr val="black"/>
              </a:solidFill>
              <a:latin typeface="Times New Roman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24BC43F-AAE5-481E-827F-B28F73C6CC9C}" type="slidenum">
              <a:rPr lang="en-US" smtClean="0">
                <a:solidFill>
                  <a:prstClr val="black"/>
                </a:solidFill>
                <a:latin typeface="Times New Roman"/>
              </a:rPr>
              <a:pPr/>
              <a:t>‹#›</a:t>
            </a:fld>
            <a:endParaRPr lang="en-US" dirty="0">
              <a:solidFill>
                <a:prstClr val="black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41025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5943600"/>
            <a:ext cx="9144000" cy="914400"/>
          </a:xfrm>
          <a:prstGeom prst="rect">
            <a:avLst/>
          </a:prstGeom>
          <a:solidFill>
            <a:srgbClr val="6289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Times New Roman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12" name="Picture 11" descr="long logo.jpg"/>
          <p:cNvPicPr>
            <a:picLocks noChangeAspect="1"/>
          </p:cNvPicPr>
          <p:nvPr userDrawn="1"/>
        </p:nvPicPr>
        <p:blipFill>
          <a:blip r:embed="rId14" cstate="print"/>
          <a:stretch>
            <a:fillRect/>
          </a:stretch>
        </p:blipFill>
        <p:spPr>
          <a:xfrm>
            <a:off x="1524000" y="6011539"/>
            <a:ext cx="6096000" cy="776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656747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206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28600"/>
            <a:ext cx="8305800" cy="1427672"/>
          </a:xfrm>
        </p:spPr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Conservation Targets</a:t>
            </a:r>
            <a:br>
              <a:rPr lang="en-US" sz="3600" dirty="0" smtClean="0">
                <a:solidFill>
                  <a:srgbClr val="002060"/>
                </a:solidFill>
              </a:rPr>
            </a:br>
            <a:r>
              <a:rPr lang="en-US" sz="3200" dirty="0" smtClean="0"/>
              <a:t>Next Steps</a:t>
            </a:r>
            <a:endParaRPr lang="en-US" sz="3200" dirty="0">
              <a:solidFill>
                <a:srgbClr val="00206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600200"/>
            <a:ext cx="7162800" cy="44196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North Atlantic LCC </a:t>
            </a:r>
          </a:p>
          <a:p>
            <a:r>
              <a:rPr lang="en-US" dirty="0" smtClean="0"/>
              <a:t>Steering Committee Call</a:t>
            </a:r>
          </a:p>
          <a:p>
            <a:endParaRPr lang="en-US" dirty="0" smtClean="0"/>
          </a:p>
          <a:p>
            <a:r>
              <a:rPr lang="en-US" sz="2600" dirty="0" smtClean="0"/>
              <a:t>February 8, 2013</a:t>
            </a:r>
          </a:p>
          <a:p>
            <a:endParaRPr lang="en-US" sz="2400" dirty="0" smtClean="0"/>
          </a:p>
          <a:p>
            <a:pPr>
              <a:lnSpc>
                <a:spcPct val="80000"/>
              </a:lnSpc>
            </a:pPr>
            <a:r>
              <a:rPr lang="en-US" sz="1900" dirty="0" smtClean="0">
                <a:solidFill>
                  <a:schemeClr val="tx1"/>
                </a:solidFill>
              </a:rPr>
              <a:t>Ken </a:t>
            </a:r>
            <a:r>
              <a:rPr lang="en-US" sz="1900" dirty="0" err="1" smtClean="0">
                <a:solidFill>
                  <a:schemeClr val="tx1"/>
                </a:solidFill>
              </a:rPr>
              <a:t>Elowe</a:t>
            </a:r>
            <a:endParaRPr lang="en-US" sz="1900" dirty="0" smtClean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</a:pPr>
            <a:r>
              <a:rPr lang="en-US" sz="1900" dirty="0" smtClean="0">
                <a:solidFill>
                  <a:schemeClr val="tx1"/>
                </a:solidFill>
              </a:rPr>
              <a:t>Chair, North Atlantic LCC</a:t>
            </a:r>
          </a:p>
          <a:p>
            <a:pPr>
              <a:lnSpc>
                <a:spcPct val="80000"/>
              </a:lnSpc>
            </a:pPr>
            <a:r>
              <a:rPr lang="en-US" sz="1900" dirty="0" smtClean="0">
                <a:solidFill>
                  <a:schemeClr val="tx1"/>
                </a:solidFill>
              </a:rPr>
              <a:t>Andrew Milliken</a:t>
            </a:r>
          </a:p>
          <a:p>
            <a:pPr>
              <a:lnSpc>
                <a:spcPct val="80000"/>
              </a:lnSpc>
            </a:pPr>
            <a:r>
              <a:rPr lang="en-US" sz="1900" dirty="0" smtClean="0">
                <a:solidFill>
                  <a:schemeClr val="tx1"/>
                </a:solidFill>
              </a:rPr>
              <a:t>Coordinator, North Atlantic LCC</a:t>
            </a:r>
          </a:p>
          <a:p>
            <a:pPr>
              <a:lnSpc>
                <a:spcPct val="80000"/>
              </a:lnSpc>
            </a:pPr>
            <a:r>
              <a:rPr lang="en-US" sz="1900" dirty="0" smtClean="0">
                <a:solidFill>
                  <a:schemeClr val="tx1"/>
                </a:solidFill>
              </a:rPr>
              <a:t>U.S. Fish and Wildlife Service</a:t>
            </a:r>
          </a:p>
          <a:p>
            <a:endParaRPr lang="en-US" sz="2400" dirty="0" smtClean="0"/>
          </a:p>
          <a:p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BC43F-AAE5-481E-827F-B28F73C6CC9C}" type="slidenum">
              <a:rPr lang="en-US" smtClean="0">
                <a:solidFill>
                  <a:prstClr val="black"/>
                </a:solidFill>
                <a:latin typeface="Times New Roman"/>
              </a:rPr>
              <a:pPr/>
              <a:t>1</a:t>
            </a:fld>
            <a:endParaRPr lang="en-US" dirty="0">
              <a:solidFill>
                <a:prstClr val="black"/>
              </a:solidFill>
              <a:latin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3"/>
          <p:cNvGrpSpPr/>
          <p:nvPr/>
        </p:nvGrpSpPr>
        <p:grpSpPr>
          <a:xfrm>
            <a:off x="381000" y="81171"/>
            <a:ext cx="8530208" cy="6572445"/>
            <a:chOff x="588688" y="725642"/>
            <a:chExt cx="11361763" cy="8754133"/>
          </a:xfrm>
          <a:noFill/>
        </p:grpSpPr>
        <p:grpSp>
          <p:nvGrpSpPr>
            <p:cNvPr id="3" name="Group 30"/>
            <p:cNvGrpSpPr/>
            <p:nvPr/>
          </p:nvGrpSpPr>
          <p:grpSpPr>
            <a:xfrm>
              <a:off x="4262707" y="759221"/>
              <a:ext cx="3938043" cy="1341659"/>
              <a:chOff x="3738995" y="145916"/>
              <a:chExt cx="8981900" cy="1341659"/>
            </a:xfrm>
            <a:grpFill/>
          </p:grpSpPr>
          <p:sp>
            <p:nvSpPr>
              <p:cNvPr id="20" name="TextBox 19"/>
              <p:cNvSpPr txBox="1"/>
              <p:nvPr/>
            </p:nvSpPr>
            <p:spPr>
              <a:xfrm>
                <a:off x="3738995" y="257751"/>
                <a:ext cx="8981900" cy="1229824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endParaRPr lang="en-US" sz="900" dirty="0" smtClean="0">
                  <a:solidFill>
                    <a:prstClr val="black"/>
                  </a:solidFill>
                  <a:latin typeface="Arial" charset="0"/>
                </a:endParaRPr>
              </a:p>
              <a:p>
                <a:pPr algn="ctr"/>
                <a:r>
                  <a:rPr lang="en-US" sz="1200" b="1" i="1" dirty="0" smtClean="0">
                    <a:solidFill>
                      <a:prstClr val="black"/>
                    </a:solidFill>
                    <a:latin typeface="Arial" charset="0"/>
                  </a:rPr>
                  <a:t>Which species/habitats to conserve? At what levels?</a:t>
                </a:r>
              </a:p>
              <a:p>
                <a:pPr algn="ctr"/>
                <a:r>
                  <a:rPr lang="en-US" sz="1200" b="1" i="1" dirty="0" smtClean="0">
                    <a:solidFill>
                      <a:prstClr val="black"/>
                    </a:solidFill>
                    <a:latin typeface="Arial" charset="0"/>
                  </a:rPr>
                  <a:t>Who decides?</a:t>
                </a:r>
              </a:p>
              <a:p>
                <a:pPr algn="ctr"/>
                <a:endParaRPr lang="en-US" sz="900" dirty="0">
                  <a:solidFill>
                    <a:prstClr val="black"/>
                  </a:solidFill>
                  <a:latin typeface="Arial" charset="0"/>
                </a:endParaRPr>
              </a:p>
            </p:txBody>
          </p:sp>
          <p:sp>
            <p:nvSpPr>
              <p:cNvPr id="7" name="TextBox 6"/>
              <p:cNvSpPr txBox="1"/>
              <p:nvPr/>
            </p:nvSpPr>
            <p:spPr>
              <a:xfrm>
                <a:off x="5209805" y="145916"/>
                <a:ext cx="5295730" cy="450758"/>
              </a:xfrm>
              <a:prstGeom prst="rect">
                <a:avLst/>
              </a:prstGeom>
              <a:grpFill/>
            </p:spPr>
            <p:txBody>
              <a:bodyPr wrap="square" lIns="121789" tIns="60894" rIns="121789" bIns="60894" rtlCol="0">
                <a:spAutoFit/>
              </a:bodyPr>
              <a:lstStyle/>
              <a:p>
                <a:pPr algn="ctr"/>
                <a:r>
                  <a:rPr lang="en-US" sz="1400" b="1" u="sng" dirty="0" smtClean="0">
                    <a:solidFill>
                      <a:prstClr val="black"/>
                    </a:solidFill>
                    <a:latin typeface="Arial" charset="0"/>
                  </a:rPr>
                  <a:t>GOAL-SETTING</a:t>
                </a:r>
              </a:p>
            </p:txBody>
          </p:sp>
        </p:grpSp>
        <p:grpSp>
          <p:nvGrpSpPr>
            <p:cNvPr id="4" name="Group 31"/>
            <p:cNvGrpSpPr/>
            <p:nvPr/>
          </p:nvGrpSpPr>
          <p:grpSpPr>
            <a:xfrm>
              <a:off x="1197652" y="2251686"/>
              <a:ext cx="4098449" cy="958229"/>
              <a:chOff x="707008" y="2151327"/>
              <a:chExt cx="4098449" cy="958229"/>
            </a:xfrm>
            <a:grpFill/>
          </p:grpSpPr>
          <p:sp>
            <p:nvSpPr>
              <p:cNvPr id="25" name="TextBox 24"/>
              <p:cNvSpPr txBox="1"/>
              <p:nvPr/>
            </p:nvSpPr>
            <p:spPr>
              <a:xfrm>
                <a:off x="707008" y="2494644"/>
                <a:ext cx="3107488" cy="614912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b="1" i="1" dirty="0" smtClean="0">
                    <a:solidFill>
                      <a:prstClr val="black"/>
                    </a:solidFill>
                    <a:latin typeface="Arial" charset="0"/>
                  </a:rPr>
                  <a:t>What do we know about the status of priority wildlife?</a:t>
                </a:r>
                <a:endParaRPr lang="en-US" sz="1200" dirty="0" smtClean="0">
                  <a:solidFill>
                    <a:prstClr val="black"/>
                  </a:solidFill>
                  <a:latin typeface="Arial" charset="0"/>
                </a:endParaRPr>
              </a:p>
            </p:txBody>
          </p:sp>
          <p:sp>
            <p:nvSpPr>
              <p:cNvPr id="8" name="TextBox 7"/>
              <p:cNvSpPr txBox="1"/>
              <p:nvPr/>
            </p:nvSpPr>
            <p:spPr>
              <a:xfrm>
                <a:off x="707009" y="2151327"/>
                <a:ext cx="4098448" cy="450758"/>
              </a:xfrm>
              <a:prstGeom prst="rect">
                <a:avLst/>
              </a:prstGeom>
              <a:grpFill/>
            </p:spPr>
            <p:txBody>
              <a:bodyPr wrap="square" lIns="121789" tIns="60894" rIns="121789" bIns="60894" rtlCol="0">
                <a:spAutoFit/>
              </a:bodyPr>
              <a:lstStyle/>
              <a:p>
                <a:r>
                  <a:rPr lang="en-US" sz="1400" b="1" u="sng" dirty="0" smtClean="0">
                    <a:solidFill>
                      <a:prstClr val="black"/>
                    </a:solidFill>
                    <a:latin typeface="Arial" charset="0"/>
                  </a:rPr>
                  <a:t>BIOLOGICAL ASSESSMENT</a:t>
                </a:r>
                <a:endParaRPr lang="en-US" sz="1400" b="1" u="sng" dirty="0">
                  <a:solidFill>
                    <a:prstClr val="black"/>
                  </a:solidFill>
                  <a:latin typeface="Arial" charset="0"/>
                </a:endParaRPr>
              </a:p>
            </p:txBody>
          </p:sp>
        </p:grpSp>
        <p:sp>
          <p:nvSpPr>
            <p:cNvPr id="12" name="Oval 11"/>
            <p:cNvSpPr/>
            <p:nvPr/>
          </p:nvSpPr>
          <p:spPr>
            <a:xfrm>
              <a:off x="4573069" y="3095277"/>
              <a:ext cx="3061026" cy="2752503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21789" tIns="60894" rIns="121789" bIns="60894" rtlCol="0" anchor="ctr"/>
            <a:lstStyle/>
            <a:p>
              <a:pPr algn="ctr"/>
              <a:endParaRPr lang="en-US" sz="1800">
                <a:solidFill>
                  <a:prstClr val="white"/>
                </a:solidFill>
              </a:endParaRPr>
            </a:p>
          </p:txBody>
        </p:sp>
        <p:grpSp>
          <p:nvGrpSpPr>
            <p:cNvPr id="14" name="Group 28"/>
            <p:cNvGrpSpPr/>
            <p:nvPr/>
          </p:nvGrpSpPr>
          <p:grpSpPr>
            <a:xfrm>
              <a:off x="8620972" y="4155282"/>
              <a:ext cx="3329479" cy="902340"/>
              <a:chOff x="8687878" y="3831903"/>
              <a:chExt cx="3044825" cy="902340"/>
            </a:xfrm>
            <a:grpFill/>
          </p:grpSpPr>
          <p:sp>
            <p:nvSpPr>
              <p:cNvPr id="5" name="TextBox 4"/>
              <p:cNvSpPr txBox="1"/>
              <p:nvPr/>
            </p:nvSpPr>
            <p:spPr>
              <a:xfrm>
                <a:off x="8687878" y="3831903"/>
                <a:ext cx="3044825" cy="450758"/>
              </a:xfrm>
              <a:prstGeom prst="rect">
                <a:avLst/>
              </a:prstGeom>
              <a:grpFill/>
            </p:spPr>
            <p:txBody>
              <a:bodyPr wrap="square" lIns="121789" tIns="60894" rIns="121789" bIns="60894" rtlCol="0">
                <a:spAutoFit/>
              </a:bodyPr>
              <a:lstStyle/>
              <a:p>
                <a:pPr algn="ctr"/>
                <a:r>
                  <a:rPr lang="en-US" sz="1400" b="1" u="sng" dirty="0" smtClean="0">
                    <a:solidFill>
                      <a:prstClr val="black"/>
                    </a:solidFill>
                    <a:latin typeface="Arial" charset="0"/>
                  </a:rPr>
                  <a:t>SCIENCE TRANSLATION</a:t>
                </a:r>
                <a:endParaRPr lang="en-US" sz="1400" b="1" u="sng" dirty="0">
                  <a:solidFill>
                    <a:prstClr val="black"/>
                  </a:solidFill>
                  <a:latin typeface="Arial" charset="0"/>
                </a:endParaRPr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8832850" y="4119331"/>
                <a:ext cx="2771620" cy="614912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b="1" i="1" dirty="0" smtClean="0">
                    <a:solidFill>
                      <a:prstClr val="black"/>
                    </a:solidFill>
                    <a:latin typeface="Arial" charset="0"/>
                  </a:rPr>
                  <a:t>How do we make science solutions useful?</a:t>
                </a:r>
              </a:p>
            </p:txBody>
          </p:sp>
        </p:grpSp>
        <p:grpSp>
          <p:nvGrpSpPr>
            <p:cNvPr id="15" name="Group 27"/>
            <p:cNvGrpSpPr/>
            <p:nvPr/>
          </p:nvGrpSpPr>
          <p:grpSpPr>
            <a:xfrm>
              <a:off x="7910314" y="6457729"/>
              <a:ext cx="3741238" cy="1165359"/>
              <a:chOff x="8278297" y="5498743"/>
              <a:chExt cx="3741238" cy="1165359"/>
            </a:xfrm>
            <a:grpFill/>
          </p:grpSpPr>
          <p:sp>
            <p:nvSpPr>
              <p:cNvPr id="10" name="TextBox 9"/>
              <p:cNvSpPr txBox="1"/>
              <p:nvPr/>
            </p:nvSpPr>
            <p:spPr>
              <a:xfrm>
                <a:off x="8398260" y="5498743"/>
                <a:ext cx="3621275" cy="450758"/>
              </a:xfrm>
              <a:prstGeom prst="rect">
                <a:avLst/>
              </a:prstGeom>
              <a:grpFill/>
            </p:spPr>
            <p:txBody>
              <a:bodyPr wrap="square" lIns="121789" tIns="60894" rIns="121789" bIns="60894" rtlCol="0">
                <a:spAutoFit/>
              </a:bodyPr>
              <a:lstStyle/>
              <a:p>
                <a:r>
                  <a:rPr lang="en-US" sz="1400" b="1" u="sng" dirty="0" smtClean="0">
                    <a:solidFill>
                      <a:prstClr val="black"/>
                    </a:solidFill>
                    <a:latin typeface="Arial" charset="0"/>
                  </a:rPr>
                  <a:t>CONSERVATION ADOPTION</a:t>
                </a:r>
                <a:endParaRPr lang="en-US" sz="1400" b="1" u="sng" dirty="0">
                  <a:solidFill>
                    <a:prstClr val="black"/>
                  </a:solidFill>
                  <a:latin typeface="Arial" charset="0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8278297" y="5803225"/>
                <a:ext cx="3741238" cy="860877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b="1" i="1" dirty="0" smtClean="0">
                    <a:solidFill>
                      <a:prstClr val="black"/>
                    </a:solidFill>
                    <a:latin typeface="Arial" charset="0"/>
                  </a:rPr>
                  <a:t>How do we get communities and landowners engaged in conservation?</a:t>
                </a:r>
              </a:p>
            </p:txBody>
          </p:sp>
        </p:grpSp>
        <p:grpSp>
          <p:nvGrpSpPr>
            <p:cNvPr id="16" name="Group 30"/>
            <p:cNvGrpSpPr/>
            <p:nvPr/>
          </p:nvGrpSpPr>
          <p:grpSpPr>
            <a:xfrm>
              <a:off x="4366789" y="3818881"/>
              <a:ext cx="3450802" cy="1586931"/>
              <a:chOff x="4272001" y="3077326"/>
              <a:chExt cx="3450802" cy="1586931"/>
            </a:xfrm>
            <a:grpFill/>
          </p:grpSpPr>
          <p:sp>
            <p:nvSpPr>
              <p:cNvPr id="13" name="TextBox 12"/>
              <p:cNvSpPr txBox="1"/>
              <p:nvPr/>
            </p:nvSpPr>
            <p:spPr>
              <a:xfrm>
                <a:off x="4272001" y="3077326"/>
                <a:ext cx="3450802" cy="737718"/>
              </a:xfrm>
              <a:prstGeom prst="rect">
                <a:avLst/>
              </a:prstGeom>
              <a:grpFill/>
            </p:spPr>
            <p:txBody>
              <a:bodyPr wrap="square" lIns="121789" tIns="60894" rIns="121789" bIns="60894" rtlCol="0">
                <a:spAutoFit/>
              </a:bodyPr>
              <a:lstStyle/>
              <a:p>
                <a:pPr algn="ctr"/>
                <a:r>
                  <a:rPr lang="en-US" sz="1400" b="1" u="sng" dirty="0" smtClean="0">
                    <a:solidFill>
                      <a:prstClr val="black"/>
                    </a:solidFill>
                    <a:latin typeface="Arial" charset="0"/>
                  </a:rPr>
                  <a:t>INFORMATION MANAGEMENT</a:t>
                </a:r>
                <a:endParaRPr lang="en-US" sz="1400" b="1" u="sng" dirty="0">
                  <a:solidFill>
                    <a:prstClr val="black"/>
                  </a:solidFill>
                  <a:latin typeface="Arial" charset="0"/>
                </a:endParaRPr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4623261" y="3803380"/>
                <a:ext cx="2804527" cy="860877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b="1" i="1" dirty="0" smtClean="0">
                    <a:solidFill>
                      <a:prstClr val="black"/>
                    </a:solidFill>
                    <a:latin typeface="Arial" charset="0"/>
                  </a:rPr>
                  <a:t>How will we manage the demand for and creation of data?</a:t>
                </a:r>
              </a:p>
            </p:txBody>
          </p:sp>
        </p:grpSp>
        <p:grpSp>
          <p:nvGrpSpPr>
            <p:cNvPr id="26" name="Group 29"/>
            <p:cNvGrpSpPr/>
            <p:nvPr/>
          </p:nvGrpSpPr>
          <p:grpSpPr>
            <a:xfrm>
              <a:off x="7388797" y="2035897"/>
              <a:ext cx="3552296" cy="909262"/>
              <a:chOff x="7014244" y="1942282"/>
              <a:chExt cx="4885228" cy="909262"/>
            </a:xfrm>
            <a:grpFill/>
          </p:grpSpPr>
          <p:sp>
            <p:nvSpPr>
              <p:cNvPr id="6" name="TextBox 5"/>
              <p:cNvSpPr txBox="1"/>
              <p:nvPr/>
            </p:nvSpPr>
            <p:spPr>
              <a:xfrm>
                <a:off x="7293400" y="1942282"/>
                <a:ext cx="4494025" cy="450758"/>
              </a:xfrm>
              <a:prstGeom prst="rect">
                <a:avLst/>
              </a:prstGeom>
              <a:grpFill/>
            </p:spPr>
            <p:txBody>
              <a:bodyPr wrap="square" lIns="121789" tIns="60894" rIns="121789" bIns="60894" rtlCol="0">
                <a:spAutoFit/>
              </a:bodyPr>
              <a:lstStyle/>
              <a:p>
                <a:r>
                  <a:rPr lang="en-US" sz="1400" b="1" u="sng" dirty="0" smtClean="0">
                    <a:solidFill>
                      <a:prstClr val="black"/>
                    </a:solidFill>
                    <a:latin typeface="Arial" charset="0"/>
                  </a:rPr>
                  <a:t>CONSERVATION DESIGN</a:t>
                </a:r>
                <a:endParaRPr lang="en-US" sz="1400" b="1" u="sng" dirty="0">
                  <a:solidFill>
                    <a:prstClr val="black"/>
                  </a:solidFill>
                  <a:latin typeface="Arial" charset="0"/>
                </a:endParaRPr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7014244" y="2236632"/>
                <a:ext cx="4885228" cy="614912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b="1" i="1" dirty="0" smtClean="0">
                    <a:solidFill>
                      <a:prstClr val="black"/>
                    </a:solidFill>
                    <a:latin typeface="Arial" charset="0"/>
                  </a:rPr>
                  <a:t>What should landscapes look like to conserve species at goal levels</a:t>
                </a:r>
              </a:p>
            </p:txBody>
          </p:sp>
        </p:grpSp>
        <p:grpSp>
          <p:nvGrpSpPr>
            <p:cNvPr id="27" name="Group 35"/>
            <p:cNvGrpSpPr/>
            <p:nvPr/>
          </p:nvGrpSpPr>
          <p:grpSpPr>
            <a:xfrm>
              <a:off x="4535309" y="7574165"/>
              <a:ext cx="3766936" cy="1905610"/>
              <a:chOff x="4803590" y="6877214"/>
              <a:chExt cx="2624205" cy="1905610"/>
            </a:xfrm>
            <a:grpFill/>
          </p:grpSpPr>
          <p:sp>
            <p:nvSpPr>
              <p:cNvPr id="11" name="TextBox 10"/>
              <p:cNvSpPr txBox="1"/>
              <p:nvPr/>
            </p:nvSpPr>
            <p:spPr>
              <a:xfrm>
                <a:off x="4882412" y="6877214"/>
                <a:ext cx="2545383" cy="450758"/>
              </a:xfrm>
              <a:prstGeom prst="rect">
                <a:avLst/>
              </a:prstGeom>
              <a:grpFill/>
            </p:spPr>
            <p:txBody>
              <a:bodyPr wrap="square" lIns="121789" tIns="60894" rIns="121789" bIns="60894" rtlCol="0">
                <a:spAutoFit/>
              </a:bodyPr>
              <a:lstStyle/>
              <a:p>
                <a:r>
                  <a:rPr lang="en-US" sz="1400" b="1" u="sng" dirty="0" smtClean="0">
                    <a:solidFill>
                      <a:prstClr val="black"/>
                    </a:solidFill>
                    <a:latin typeface="Arial" charset="0"/>
                  </a:rPr>
                  <a:t>CONSERVATION DELIVERY</a:t>
                </a:r>
                <a:endParaRPr lang="en-US" sz="1400" b="1" u="sng" dirty="0">
                  <a:solidFill>
                    <a:prstClr val="black"/>
                  </a:solidFill>
                  <a:latin typeface="Arial" charset="0"/>
                </a:endParaRPr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4803590" y="7184053"/>
                <a:ext cx="2412090" cy="1598771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b="1" i="1" dirty="0" smtClean="0">
                    <a:solidFill>
                      <a:prstClr val="black"/>
                    </a:solidFill>
                    <a:latin typeface="Arial" charset="0"/>
                  </a:rPr>
                  <a:t>How will we most efficiently put conservation on the ground?</a:t>
                </a:r>
              </a:p>
              <a:p>
                <a:pPr algn="ctr"/>
                <a:endParaRPr lang="en-US" sz="1200" dirty="0" smtClean="0">
                  <a:solidFill>
                    <a:prstClr val="black"/>
                  </a:solidFill>
                  <a:latin typeface="Arial" charset="0"/>
                </a:endParaRPr>
              </a:p>
              <a:p>
                <a:pPr algn="ctr"/>
                <a:endParaRPr lang="en-US" sz="1200" dirty="0" smtClean="0">
                  <a:solidFill>
                    <a:prstClr val="black"/>
                  </a:solidFill>
                  <a:latin typeface="Arial" charset="0"/>
                </a:endParaRPr>
              </a:p>
              <a:p>
                <a:pPr algn="ctr"/>
                <a:endParaRPr lang="en-US" sz="1200" dirty="0" smtClean="0">
                  <a:solidFill>
                    <a:prstClr val="black"/>
                  </a:solidFill>
                  <a:latin typeface="Arial" charset="0"/>
                </a:endParaRPr>
              </a:p>
              <a:p>
                <a:pPr algn="ctr"/>
                <a:endParaRPr lang="en-US" sz="1200" dirty="0">
                  <a:solidFill>
                    <a:prstClr val="black"/>
                  </a:solidFill>
                  <a:latin typeface="Arial" charset="0"/>
                </a:endParaRPr>
              </a:p>
            </p:txBody>
          </p:sp>
        </p:grpSp>
        <p:sp>
          <p:nvSpPr>
            <p:cNvPr id="23" name="TextBox 22"/>
            <p:cNvSpPr txBox="1"/>
            <p:nvPr/>
          </p:nvSpPr>
          <p:spPr>
            <a:xfrm>
              <a:off x="913067" y="6765877"/>
              <a:ext cx="3207828" cy="86087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i="1" dirty="0" smtClean="0">
                  <a:solidFill>
                    <a:prstClr val="black"/>
                  </a:solidFill>
                  <a:latin typeface="Arial" charset="0"/>
                </a:rPr>
                <a:t>What new information will we gather to support conservation?</a:t>
              </a:r>
            </a:p>
          </p:txBody>
        </p:sp>
        <p:grpSp>
          <p:nvGrpSpPr>
            <p:cNvPr id="28" name="Group 32"/>
            <p:cNvGrpSpPr/>
            <p:nvPr/>
          </p:nvGrpSpPr>
          <p:grpSpPr>
            <a:xfrm>
              <a:off x="1118053" y="4168498"/>
              <a:ext cx="3834885" cy="1142535"/>
              <a:chOff x="549352" y="4491877"/>
              <a:chExt cx="3834885" cy="1142535"/>
            </a:xfrm>
            <a:grpFill/>
          </p:grpSpPr>
          <p:sp>
            <p:nvSpPr>
              <p:cNvPr id="9" name="TextBox 8"/>
              <p:cNvSpPr txBox="1"/>
              <p:nvPr/>
            </p:nvSpPr>
            <p:spPr>
              <a:xfrm>
                <a:off x="933434" y="4491877"/>
                <a:ext cx="3450803" cy="450758"/>
              </a:xfrm>
              <a:prstGeom prst="rect">
                <a:avLst/>
              </a:prstGeom>
              <a:grpFill/>
            </p:spPr>
            <p:txBody>
              <a:bodyPr wrap="square" lIns="121789" tIns="60894" rIns="121789" bIns="60894" rtlCol="0">
                <a:spAutoFit/>
              </a:bodyPr>
              <a:lstStyle/>
              <a:p>
                <a:r>
                  <a:rPr lang="en-US" sz="1400" b="1" u="sng" dirty="0" smtClean="0">
                    <a:solidFill>
                      <a:prstClr val="black"/>
                    </a:solidFill>
                    <a:latin typeface="Arial" charset="0"/>
                  </a:rPr>
                  <a:t>PRIORITIES</a:t>
                </a:r>
                <a:endParaRPr lang="en-US" sz="1400" b="1" u="sng" dirty="0">
                  <a:solidFill>
                    <a:prstClr val="black"/>
                  </a:solidFill>
                  <a:latin typeface="Arial" charset="0"/>
                </a:endParaRPr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>
                <a:off x="549352" y="4773535"/>
                <a:ext cx="2752486" cy="860877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r>
                  <a:rPr lang="en-US" sz="1200" b="1" i="1" dirty="0" smtClean="0">
                    <a:solidFill>
                      <a:prstClr val="black"/>
                    </a:solidFill>
                    <a:latin typeface="Arial" charset="0"/>
                  </a:rPr>
                  <a:t>Which species and issues demand immediate attention?</a:t>
                </a:r>
                <a:endParaRPr lang="en-US" sz="1200" dirty="0" smtClean="0">
                  <a:solidFill>
                    <a:prstClr val="black"/>
                  </a:solidFill>
                  <a:latin typeface="Arial" charset="0"/>
                </a:endParaRPr>
              </a:p>
            </p:txBody>
          </p:sp>
        </p:grpSp>
        <p:sp>
          <p:nvSpPr>
            <p:cNvPr id="37" name="TextBox 36"/>
            <p:cNvSpPr txBox="1"/>
            <p:nvPr/>
          </p:nvSpPr>
          <p:spPr>
            <a:xfrm>
              <a:off x="588688" y="725642"/>
              <a:ext cx="3200400" cy="141429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100" b="1" dirty="0" smtClean="0">
                  <a:solidFill>
                    <a:srgbClr val="002060"/>
                  </a:solidFill>
                  <a:latin typeface="Arial" charset="0"/>
                </a:rPr>
                <a:t>Northeast </a:t>
              </a:r>
            </a:p>
            <a:p>
              <a:r>
                <a:rPr lang="en-US" sz="2100" b="1" dirty="0" smtClean="0">
                  <a:solidFill>
                    <a:srgbClr val="002060"/>
                  </a:solidFill>
                  <a:latin typeface="Arial" charset="0"/>
                </a:rPr>
                <a:t>Conservation Framework</a:t>
              </a:r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304800" y="4256534"/>
            <a:ext cx="3089318" cy="461651"/>
          </a:xfrm>
          <a:prstGeom prst="rect">
            <a:avLst/>
          </a:prstGeom>
          <a:noFill/>
        </p:spPr>
        <p:txBody>
          <a:bodyPr wrap="square" lIns="91427" tIns="45713" rIns="91427" bIns="45713" rtlCol="0">
            <a:spAutoFit/>
          </a:bodyPr>
          <a:lstStyle/>
          <a:p>
            <a:pPr algn="ctr"/>
            <a:r>
              <a:rPr lang="en-US" sz="1200" b="1" u="sng" dirty="0" smtClean="0">
                <a:solidFill>
                  <a:prstClr val="black"/>
                </a:solidFill>
                <a:latin typeface="Arial" charset="0"/>
              </a:rPr>
              <a:t>MONITORING, EVALUATION AND RESEARCH</a:t>
            </a:r>
            <a:endParaRPr lang="en-US" sz="1200" b="1" u="sng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33" name="Curved Down Arrow 32"/>
          <p:cNvSpPr/>
          <p:nvPr/>
        </p:nvSpPr>
        <p:spPr>
          <a:xfrm rot="16420191">
            <a:off x="60874" y="3629777"/>
            <a:ext cx="990600" cy="30480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4" name="Curved Down Arrow 33"/>
          <p:cNvSpPr/>
          <p:nvPr/>
        </p:nvSpPr>
        <p:spPr>
          <a:xfrm rot="16420191">
            <a:off x="221891" y="2169772"/>
            <a:ext cx="990600" cy="30480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5" name="Curved Down Arrow 34"/>
          <p:cNvSpPr/>
          <p:nvPr/>
        </p:nvSpPr>
        <p:spPr>
          <a:xfrm rot="18236776">
            <a:off x="2126891" y="493374"/>
            <a:ext cx="990600" cy="30480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6" name="Curved Down Arrow 35"/>
          <p:cNvSpPr/>
          <p:nvPr/>
        </p:nvSpPr>
        <p:spPr>
          <a:xfrm rot="1939480">
            <a:off x="6176936" y="382962"/>
            <a:ext cx="990600" cy="30480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8" name="Curved Down Arrow 37"/>
          <p:cNvSpPr/>
          <p:nvPr/>
        </p:nvSpPr>
        <p:spPr>
          <a:xfrm rot="3053328">
            <a:off x="7936399" y="1993788"/>
            <a:ext cx="990600" cy="30480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9" name="Curved Down Arrow 38"/>
          <p:cNvSpPr/>
          <p:nvPr/>
        </p:nvSpPr>
        <p:spPr>
          <a:xfrm rot="5400000">
            <a:off x="8267700" y="3761234"/>
            <a:ext cx="990600" cy="30480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0" name="Curved Down Arrow 39"/>
          <p:cNvSpPr/>
          <p:nvPr/>
        </p:nvSpPr>
        <p:spPr>
          <a:xfrm rot="8889361">
            <a:off x="6482859" y="5561721"/>
            <a:ext cx="990600" cy="30480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1" name="Curved Down Arrow 40"/>
          <p:cNvSpPr/>
          <p:nvPr/>
        </p:nvSpPr>
        <p:spPr>
          <a:xfrm rot="12312416">
            <a:off x="2227540" y="5519764"/>
            <a:ext cx="990600" cy="30480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2" name="Up-Down Arrow 41"/>
          <p:cNvSpPr/>
          <p:nvPr/>
        </p:nvSpPr>
        <p:spPr>
          <a:xfrm>
            <a:off x="4495800" y="1360934"/>
            <a:ext cx="45719" cy="457200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Left-Right Arrow 43"/>
          <p:cNvSpPr/>
          <p:nvPr/>
        </p:nvSpPr>
        <p:spPr>
          <a:xfrm>
            <a:off x="5791200" y="2808734"/>
            <a:ext cx="457200" cy="45719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Up-Down Arrow 45"/>
          <p:cNvSpPr/>
          <p:nvPr/>
        </p:nvSpPr>
        <p:spPr>
          <a:xfrm>
            <a:off x="4495800" y="4027934"/>
            <a:ext cx="45719" cy="533400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Left-Right Arrow 47"/>
          <p:cNvSpPr/>
          <p:nvPr/>
        </p:nvSpPr>
        <p:spPr>
          <a:xfrm>
            <a:off x="2819400" y="2884934"/>
            <a:ext cx="457200" cy="45719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Slide Number Placeholder 4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BC43F-AAE5-481E-827F-B28F73C6CC9C}" type="slidenum">
              <a:rPr lang="en-US" smtClean="0">
                <a:solidFill>
                  <a:prstClr val="black"/>
                </a:solidFill>
                <a:latin typeface="Times New Roman"/>
              </a:rPr>
              <a:pPr/>
              <a:t>2</a:t>
            </a:fld>
            <a:endParaRPr lang="en-US" dirty="0">
              <a:solidFill>
                <a:prstClr val="black"/>
              </a:solidFill>
              <a:latin typeface="Times New Roman"/>
            </a:endParaRPr>
          </a:p>
        </p:txBody>
      </p:sp>
      <p:sp>
        <p:nvSpPr>
          <p:cNvPr id="47" name="Oval 46"/>
          <p:cNvSpPr/>
          <p:nvPr/>
        </p:nvSpPr>
        <p:spPr>
          <a:xfrm>
            <a:off x="3200400" y="0"/>
            <a:ext cx="2819400" cy="1066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20129"/>
            <a:ext cx="8839200" cy="1427672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Conservation Targets</a:t>
            </a:r>
            <a:br>
              <a:rPr lang="en-US" sz="3600" dirty="0" smtClean="0">
                <a:solidFill>
                  <a:srgbClr val="002060"/>
                </a:solidFill>
              </a:rPr>
            </a:br>
            <a:r>
              <a:rPr lang="en-US" sz="3200" dirty="0" smtClean="0"/>
              <a:t>Next Steps</a:t>
            </a:r>
            <a:endParaRPr lang="en-US" sz="3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371600"/>
            <a:ext cx="7924800" cy="4267200"/>
          </a:xfrm>
        </p:spPr>
        <p:txBody>
          <a:bodyPr>
            <a:normAutofit fontScale="85000" lnSpcReduction="20000"/>
          </a:bodyPr>
          <a:lstStyle/>
          <a:p>
            <a:pPr marL="457200" indent="-457200" algn="l"/>
            <a:r>
              <a:rPr lang="en-US" dirty="0" smtClean="0"/>
              <a:t>Assemble Conservation Targets Team</a:t>
            </a:r>
          </a:p>
          <a:p>
            <a:pPr marL="914400" lvl="1" indent="-457200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NYS DEC Biologist TBD</a:t>
            </a:r>
          </a:p>
          <a:p>
            <a:pPr marL="914400" lvl="1" indent="-457200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Mass. Division of Fisheries and Wildlife – habitat goals, John O’Leary</a:t>
            </a:r>
          </a:p>
          <a:p>
            <a:pPr marL="914400" lvl="1" indent="-457200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Fish Habitat Partnerships via Rachel Muir</a:t>
            </a:r>
          </a:p>
          <a:p>
            <a:pPr marL="914400" lvl="1" indent="-457200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EPA, Ecological Flows – Ralph Abele</a:t>
            </a:r>
          </a:p>
          <a:p>
            <a:pPr marL="914400" lvl="1" indent="-457200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The Nature Conservancy – Eastern Resource Office, Mark Anderson or designee</a:t>
            </a:r>
          </a:p>
          <a:p>
            <a:pPr marL="914400" lvl="1" indent="-457200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Atlantic Coast Joint Venture Staff</a:t>
            </a:r>
          </a:p>
          <a:p>
            <a:pPr marL="914400" lvl="1" indent="-457200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LCC Staff</a:t>
            </a:r>
          </a:p>
          <a:p>
            <a:pPr marL="914400" lvl="1" indent="-457200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UMass Staff</a:t>
            </a:r>
          </a:p>
          <a:p>
            <a:pPr marL="914400" lvl="1" indent="-457200" algn="l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BC43F-AAE5-481E-827F-B28F73C6CC9C}" type="slidenum">
              <a:rPr lang="en-US" smtClean="0">
                <a:solidFill>
                  <a:prstClr val="black"/>
                </a:solidFill>
                <a:latin typeface="Times New Roman"/>
              </a:rPr>
              <a:pPr/>
              <a:t>3</a:t>
            </a:fld>
            <a:endParaRPr lang="en-US" dirty="0">
              <a:solidFill>
                <a:prstClr val="black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46226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20129"/>
            <a:ext cx="8839200" cy="1427672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Conservation Targets</a:t>
            </a:r>
            <a:br>
              <a:rPr lang="en-US" sz="3600" dirty="0" smtClean="0">
                <a:solidFill>
                  <a:srgbClr val="002060"/>
                </a:solidFill>
              </a:rPr>
            </a:br>
            <a:r>
              <a:rPr lang="en-US" sz="3200" dirty="0" smtClean="0"/>
              <a:t>Next Steps</a:t>
            </a:r>
            <a:endParaRPr lang="en-US" sz="3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447800"/>
            <a:ext cx="8153400" cy="4267200"/>
          </a:xfrm>
        </p:spPr>
        <p:txBody>
          <a:bodyPr>
            <a:normAutofit fontScale="85000" lnSpcReduction="20000"/>
          </a:bodyPr>
          <a:lstStyle/>
          <a:p>
            <a:pPr marL="457200" indent="-457200" algn="l"/>
            <a:r>
              <a:rPr lang="en-US" dirty="0" smtClean="0"/>
              <a:t>Agree on process and timeline</a:t>
            </a:r>
          </a:p>
          <a:p>
            <a:pPr marL="914400" lvl="1" indent="-457200" algn="l">
              <a:buFont typeface="Arial" pitchFamily="34" charset="0"/>
              <a:buChar char="•"/>
            </a:pPr>
            <a:r>
              <a:rPr lang="en-US" u="sng" dirty="0" smtClean="0">
                <a:solidFill>
                  <a:schemeClr val="tx1"/>
                </a:solidFill>
              </a:rPr>
              <a:t>Review Guidance and Existing Efforts </a:t>
            </a:r>
          </a:p>
          <a:p>
            <a:pPr marL="1371600" lvl="2" indent="-457200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NEAFWA Monitoring and Performance Reporting Framework</a:t>
            </a:r>
          </a:p>
          <a:p>
            <a:pPr marL="1371600" lvl="2" indent="-457200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LCC Conservation Targets White Paper</a:t>
            </a:r>
          </a:p>
          <a:p>
            <a:pPr marL="1371600" lvl="2" indent="-457200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South Atlantic LCC Natural Resources Indicators process</a:t>
            </a:r>
          </a:p>
          <a:p>
            <a:pPr marL="1371600" lvl="2" indent="-457200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Others</a:t>
            </a:r>
          </a:p>
          <a:p>
            <a:pPr marL="914400" lvl="1" indent="-457200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Review Approaches with Steering Committee (Jan/Feb. call)</a:t>
            </a:r>
          </a:p>
          <a:p>
            <a:pPr marL="914400" lvl="1" indent="-457200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Present draft approach and initial Indicators and Targets for consideration (April meeting)</a:t>
            </a:r>
          </a:p>
          <a:p>
            <a:pPr marL="914400" lvl="1" indent="-457200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Apply Indicators in Conservation Design</a:t>
            </a:r>
          </a:p>
          <a:p>
            <a:pPr marL="1371600" lvl="2" indent="-457200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Pilot in Connecticut River Watershed?</a:t>
            </a:r>
          </a:p>
          <a:p>
            <a:pPr marL="914400" lvl="1" indent="-457200" algn="l">
              <a:buFont typeface="Arial" pitchFamily="34" charset="0"/>
              <a:buChar char="•"/>
            </a:pPr>
            <a:endParaRPr lang="en-US" dirty="0" smtClean="0">
              <a:solidFill>
                <a:schemeClr val="tx1"/>
              </a:solidFill>
            </a:endParaRPr>
          </a:p>
          <a:p>
            <a:pPr marL="914400" lvl="1" indent="-457200" algn="l">
              <a:buFont typeface="Arial" pitchFamily="34" charset="0"/>
              <a:buChar char="•"/>
            </a:pPr>
            <a:endParaRPr lang="en-US" dirty="0" smtClean="0">
              <a:solidFill>
                <a:schemeClr val="tx1"/>
              </a:solidFill>
            </a:endParaRPr>
          </a:p>
          <a:p>
            <a:pPr marL="914400" lvl="1" indent="-457200" algn="l">
              <a:buFont typeface="Arial" pitchFamily="34" charset="0"/>
              <a:buChar char="•"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BC43F-AAE5-481E-827F-B28F73C6CC9C}" type="slidenum">
              <a:rPr lang="en-US" smtClean="0">
                <a:solidFill>
                  <a:prstClr val="black"/>
                </a:solidFill>
                <a:latin typeface="Times New Roman"/>
              </a:rPr>
              <a:pPr/>
              <a:t>4</a:t>
            </a:fld>
            <a:endParaRPr lang="en-US" dirty="0">
              <a:solidFill>
                <a:prstClr val="black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46226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20129"/>
            <a:ext cx="8839200" cy="1427672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Conservation Targets</a:t>
            </a:r>
            <a:br>
              <a:rPr lang="en-US" sz="3600" dirty="0" smtClean="0">
                <a:solidFill>
                  <a:srgbClr val="002060"/>
                </a:solidFill>
              </a:rPr>
            </a:br>
            <a:r>
              <a:rPr lang="en-US" sz="3200" dirty="0" smtClean="0"/>
              <a:t>Next Steps</a:t>
            </a:r>
            <a:endParaRPr lang="en-US" sz="3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371600"/>
            <a:ext cx="7924800" cy="4648200"/>
          </a:xfrm>
        </p:spPr>
        <p:txBody>
          <a:bodyPr>
            <a:normAutofit fontScale="70000" lnSpcReduction="20000"/>
          </a:bodyPr>
          <a:lstStyle/>
          <a:p>
            <a:pPr marL="457200" indent="-457200" algn="l"/>
            <a:r>
              <a:rPr lang="en-US" dirty="0" smtClean="0"/>
              <a:t>Initial Indicators to Consider</a:t>
            </a:r>
          </a:p>
          <a:p>
            <a:pPr marL="914400" lvl="1" indent="-457200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Species and habitat indicators from NEAFWA Monitoring and Performance Reporting Framework </a:t>
            </a:r>
          </a:p>
          <a:p>
            <a:pPr marL="914400" lvl="1" indent="-457200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Surrogate (representative) species from USFWS</a:t>
            </a:r>
          </a:p>
          <a:p>
            <a:pPr marL="1371600" lvl="2" indent="-457200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Migratory Birds - Atlantic Coast Joint Venture</a:t>
            </a:r>
          </a:p>
          <a:p>
            <a:pPr marL="914400" lvl="1" indent="-457200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SGCN of High Regional Responsibility and Concern</a:t>
            </a:r>
          </a:p>
          <a:p>
            <a:pPr marL="1371600" lvl="2" indent="-457200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NEFWDTC, Northeast Regional Synthesis</a:t>
            </a:r>
          </a:p>
          <a:p>
            <a:pPr marL="914400" lvl="1" indent="-457200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Rare and unique species and habitats</a:t>
            </a:r>
          </a:p>
          <a:p>
            <a:pPr marL="914400" lvl="1" indent="-457200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Vulnerable species and habitats from RCN/LCC Regional Climate Change Vulnerability Assessments</a:t>
            </a:r>
          </a:p>
          <a:p>
            <a:pPr marL="914400" lvl="1" indent="-457200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Ecological Flows from EPA and others</a:t>
            </a:r>
          </a:p>
          <a:p>
            <a:pPr marL="914400" lvl="1" indent="-457200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Habitats (Ecological Systems) from UMass (Ecological Integrity) and TNC/NEAFWA (Geospatial Condition Analysis)</a:t>
            </a:r>
          </a:p>
          <a:p>
            <a:pPr marL="914400" lvl="1" indent="-457200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Landscape Resiliency (The Nature Conservancy)</a:t>
            </a:r>
          </a:p>
          <a:p>
            <a:pPr marL="914400" lvl="1" indent="-457200" algn="l">
              <a:buFont typeface="Arial" pitchFamily="34" charset="0"/>
              <a:buChar char="•"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BC43F-AAE5-481E-827F-B28F73C6CC9C}" type="slidenum">
              <a:rPr lang="en-US" smtClean="0">
                <a:solidFill>
                  <a:prstClr val="black"/>
                </a:solidFill>
                <a:latin typeface="Times New Roman"/>
              </a:rPr>
              <a:pPr/>
              <a:t>5</a:t>
            </a:fld>
            <a:endParaRPr lang="en-US" dirty="0">
              <a:solidFill>
                <a:prstClr val="black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46226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ardcover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4891</TotalTime>
  <Words>373</Words>
  <Application>Microsoft Office PowerPoint</Application>
  <PresentationFormat>On-screen Show (4:3)</PresentationFormat>
  <Paragraphs>81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Conservation Targets Next Steps</vt:lpstr>
      <vt:lpstr>Slide 2</vt:lpstr>
      <vt:lpstr>Conservation Targets Next Steps</vt:lpstr>
      <vt:lpstr>Conservation Targets Next Steps</vt:lpstr>
      <vt:lpstr>Conservation Targets Next Steps</vt:lpstr>
    </vt:vector>
  </TitlesOfParts>
  <Company>U.S. Fish and Wildlife Service - Region 5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amilliken</cp:lastModifiedBy>
  <cp:revision>678</cp:revision>
  <cp:lastPrinted>2012-10-04T13:54:06Z</cp:lastPrinted>
  <dcterms:created xsi:type="dcterms:W3CDTF">2012-09-17T18:11:31Z</dcterms:created>
  <dcterms:modified xsi:type="dcterms:W3CDTF">2013-02-07T21:25:16Z</dcterms:modified>
</cp:coreProperties>
</file>