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3"/>
  </p:sldMasterIdLst>
  <p:notesMasterIdLst>
    <p:notesMasterId r:id="rId48"/>
  </p:notesMasterIdLst>
  <p:sldIdLst>
    <p:sldId id="323" r:id="rId44"/>
    <p:sldId id="327" r:id="rId45"/>
    <p:sldId id="330" r:id="rId46"/>
    <p:sldId id="329"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46" autoAdjust="0"/>
    <p:restoredTop sz="97257" autoAdjust="0"/>
  </p:normalViewPr>
  <p:slideViewPr>
    <p:cSldViewPr>
      <p:cViewPr varScale="1">
        <p:scale>
          <a:sx n="51" d="100"/>
          <a:sy n="51" d="100"/>
        </p:scale>
        <p:origin x="1373"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customXml" Target="../customXml/item39.xml"/><Relationship Id="rId3" Type="http://schemas.openxmlformats.org/officeDocument/2006/relationships/customXml" Target="../customXml/item3.xml"/><Relationship Id="rId21" Type="http://schemas.openxmlformats.org/officeDocument/2006/relationships/customXml" Target="../customXml/item21.xml"/><Relationship Id="rId34" Type="http://schemas.openxmlformats.org/officeDocument/2006/relationships/customXml" Target="../customXml/item34.xml"/><Relationship Id="rId42" Type="http://schemas.openxmlformats.org/officeDocument/2006/relationships/customXml" Target="../customXml/item42.xml"/><Relationship Id="rId47" Type="http://schemas.openxmlformats.org/officeDocument/2006/relationships/slide" Target="slides/slide4.xml"/><Relationship Id="rId50" Type="http://schemas.openxmlformats.org/officeDocument/2006/relationships/viewProps" Target="viewProps.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customXml" Target="../customXml/item29.xml"/><Relationship Id="rId41" Type="http://schemas.openxmlformats.org/officeDocument/2006/relationships/customXml" Target="../customXml/item4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customXml" Target="../customXml/item37.xml"/><Relationship Id="rId40" Type="http://schemas.openxmlformats.org/officeDocument/2006/relationships/customXml" Target="../customXml/item40.xml"/><Relationship Id="rId45" Type="http://schemas.openxmlformats.org/officeDocument/2006/relationships/slide" Target="slides/slide2.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slide" Target="slides/slide1.xml"/><Relationship Id="rId52"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slideMaster" Target="slideMasters/slideMaster1.xml"/><Relationship Id="rId48" Type="http://schemas.openxmlformats.org/officeDocument/2006/relationships/notesMaster" Target="notesMasters/notesMaster1.xml"/><Relationship Id="rId8" Type="http://schemas.openxmlformats.org/officeDocument/2006/relationships/customXml" Target="../customXml/item8.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D9115DA-63FD-473F-A9B9-25ABAC0D2297}" type="datetimeFigureOut">
              <a:rPr lang="en-US"/>
              <a:pPr>
                <a:defRPr/>
              </a:pPr>
              <a:t>4/6/2016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4DBCC31-1BD1-4987-96D9-7CEE827F0D34}" type="slidenum">
              <a:rPr lang="en-US"/>
              <a:pPr>
                <a:defRPr/>
              </a:pPr>
              <a:t>‹#›</a:t>
            </a:fld>
            <a:endParaRPr lang="en-US"/>
          </a:p>
        </p:txBody>
      </p:sp>
    </p:spTree>
    <p:extLst>
      <p:ext uri="{BB962C8B-B14F-4D97-AF65-F5344CB8AC3E}">
        <p14:creationId xmlns:p14="http://schemas.microsoft.com/office/powerpoint/2010/main" val="291516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AB24B8F-19A0-44FC-8267-CA5EAC0C9E58}" type="datetime1">
              <a:rPr lang="en-US"/>
              <a:pPr>
                <a:defRPr/>
              </a:pPr>
              <a:t>4/6/2016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F67CAA3-DF4A-4DBF-850B-562505F5A7F2}" type="datetime1">
              <a:rPr lang="en-US"/>
              <a:pPr>
                <a:defRPr/>
              </a:pPr>
              <a:t>4/6/2016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fontAlgn="auto">
              <a:spcBef>
                <a:spcPts val="0"/>
              </a:spcBef>
              <a:spcAft>
                <a:spcPts val="0"/>
              </a:spcAft>
              <a:defRPr>
                <a:latin typeface="+mn-lt"/>
              </a:defRPr>
            </a:lvl1pPr>
          </a:lstStyle>
          <a:p>
            <a:pPr>
              <a:defRPr/>
            </a:pPr>
            <a:fld id="{17CA20F7-D905-4CCE-9452-5C0616C42A3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B7A0C31E-AF3F-4B93-9F1A-C375FB0DFF40}" type="datetime1">
              <a:rPr lang="en-US"/>
              <a:pPr>
                <a:defRPr/>
              </a:pPr>
              <a:t>4/6/2016</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lgn="r" fontAlgn="auto">
              <a:spcBef>
                <a:spcPts val="0"/>
              </a:spcBef>
              <a:spcAft>
                <a:spcPts val="0"/>
              </a:spcAft>
              <a:defRPr>
                <a:latin typeface="+mn-lt"/>
              </a:defRPr>
            </a:lvl1pPr>
          </a:lstStyle>
          <a:p>
            <a:pPr>
              <a:defRPr/>
            </a:pPr>
            <a:fld id="{60872F44-9834-40D9-9838-4852A7FDC5A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Title Placeholder 1"/>
          <p:cNvSpPr>
            <a:spLocks noGrp="1"/>
          </p:cNvSpPr>
          <p:nvPr>
            <p:ph type="title"/>
          </p:nvPr>
        </p:nvSpPr>
        <p:spPr bwMode="auto">
          <a:xfrm>
            <a:off x="457200" y="9144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6627" name="Text Placeholder 2"/>
          <p:cNvSpPr>
            <a:spLocks noGrp="1"/>
          </p:cNvSpPr>
          <p:nvPr>
            <p:ph type="body" idx="1"/>
          </p:nvPr>
        </p:nvSpPr>
        <p:spPr bwMode="auto">
          <a:xfrm>
            <a:off x="457200" y="2133600"/>
            <a:ext cx="8229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9E3943B-98A4-4D27-AB89-D033C32251CB}" type="datetime1">
              <a:rPr lang="en-US"/>
              <a:pPr>
                <a:defRPr/>
              </a:pPr>
              <a:t>4/6/2016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pic>
        <p:nvPicPr>
          <p:cNvPr id="26630" name="Picture 6" descr="SlideBanner.jpg"/>
          <p:cNvPicPr>
            <a:picLocks noChangeAspect="1"/>
          </p:cNvPicPr>
          <p:nvPr userDrawn="1"/>
        </p:nvPicPr>
        <p:blipFill>
          <a:blip r:embed="rId5" cstate="print"/>
          <a:srcRect/>
          <a:stretch>
            <a:fillRect/>
          </a:stretch>
        </p:blipFill>
        <p:spPr bwMode="auto">
          <a:xfrm>
            <a:off x="0" y="0"/>
            <a:ext cx="9144000" cy="889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35" y="4444523"/>
            <a:ext cx="4073229" cy="2389420"/>
          </a:xfrm>
          <a:prstGeom prst="rect">
            <a:avLst/>
          </a:prstGeom>
        </p:spPr>
      </p:pic>
      <p:sp>
        <p:nvSpPr>
          <p:cNvPr id="5" name="TextBox 4"/>
          <p:cNvSpPr txBox="1"/>
          <p:nvPr/>
        </p:nvSpPr>
        <p:spPr>
          <a:xfrm>
            <a:off x="552861" y="3384808"/>
            <a:ext cx="3485249" cy="707886"/>
          </a:xfrm>
          <a:prstGeom prst="rect">
            <a:avLst/>
          </a:prstGeom>
          <a:noFill/>
        </p:spPr>
        <p:txBody>
          <a:bodyPr wrap="none" rtlCol="0">
            <a:spAutoFit/>
          </a:bodyPr>
          <a:lstStyle/>
          <a:p>
            <a:pPr algn="ctr"/>
            <a:r>
              <a:rPr lang="en-US" sz="2000" b="1" dirty="0" smtClean="0"/>
              <a:t>10 Regional EPA Offices</a:t>
            </a:r>
          </a:p>
          <a:p>
            <a:r>
              <a:rPr lang="en-US" sz="2000" b="1" dirty="0" smtClean="0"/>
              <a:t>(plus labs and field offices)</a:t>
            </a:r>
            <a:endParaRPr lang="en-US" sz="2000" b="1" dirty="0"/>
          </a:p>
        </p:txBody>
      </p:sp>
      <p:grpSp>
        <p:nvGrpSpPr>
          <p:cNvPr id="6" name="Group 5"/>
          <p:cNvGrpSpPr/>
          <p:nvPr/>
        </p:nvGrpSpPr>
        <p:grpSpPr>
          <a:xfrm>
            <a:off x="4495800" y="2057400"/>
            <a:ext cx="4502064" cy="3466381"/>
            <a:chOff x="1390667" y="2288987"/>
            <a:chExt cx="6548892" cy="3716233"/>
          </a:xfrm>
        </p:grpSpPr>
        <p:grpSp>
          <p:nvGrpSpPr>
            <p:cNvPr id="7" name="Group 6"/>
            <p:cNvGrpSpPr/>
            <p:nvPr/>
          </p:nvGrpSpPr>
          <p:grpSpPr>
            <a:xfrm>
              <a:off x="1390667" y="2288987"/>
              <a:ext cx="2011085" cy="3715849"/>
              <a:chOff x="1825189" y="1476375"/>
              <a:chExt cx="2681447" cy="4954465"/>
            </a:xfrm>
          </p:grpSpPr>
          <p:pic>
            <p:nvPicPr>
              <p:cNvPr id="18" name="Picture 7">
                <a:hlinkClick r:id="" action="ppaction://noaction"/>
              </p:cNvPr>
              <p:cNvPicPr>
                <a:picLocks noChangeAspect="1" noChangeArrowheads="1"/>
              </p:cNvPicPr>
              <p:nvPr/>
            </p:nvPicPr>
            <p:blipFill>
              <a:blip r:embed="rId3" cstate="print"/>
              <a:stretch>
                <a:fillRect/>
              </a:stretch>
            </p:blipFill>
            <p:spPr bwMode="auto">
              <a:xfrm>
                <a:off x="1825189" y="1981200"/>
                <a:ext cx="2681447" cy="1935552"/>
              </a:xfrm>
              <a:prstGeom prst="rect">
                <a:avLst/>
              </a:prstGeom>
              <a:noFill/>
              <a:ln w="9525">
                <a:noFill/>
                <a:miter lim="800000"/>
                <a:headEnd/>
                <a:tailEnd/>
              </a:ln>
            </p:spPr>
          </p:pic>
          <p:pic>
            <p:nvPicPr>
              <p:cNvPr id="19" name="Picture 5">
                <a:hlinkClick r:id="" action="ppaction://noaction"/>
              </p:cNvPr>
              <p:cNvPicPr>
                <a:picLocks noChangeAspect="1" noChangeArrowheads="1"/>
              </p:cNvPicPr>
              <p:nvPr/>
            </p:nvPicPr>
            <p:blipFill>
              <a:blip r:embed="rId4" cstate="print"/>
              <a:stretch>
                <a:fillRect/>
              </a:stretch>
            </p:blipFill>
            <p:spPr bwMode="auto">
              <a:xfrm>
                <a:off x="1858581" y="4495800"/>
                <a:ext cx="2614663" cy="1935040"/>
              </a:xfrm>
              <a:prstGeom prst="rect">
                <a:avLst/>
              </a:prstGeom>
              <a:noFill/>
              <a:ln w="9525">
                <a:noFill/>
                <a:miter lim="800000"/>
                <a:headEnd/>
                <a:tailEnd/>
              </a:ln>
            </p:spPr>
          </p:pic>
          <p:sp>
            <p:nvSpPr>
              <p:cNvPr id="20" name="TextBox 19"/>
              <p:cNvSpPr txBox="1"/>
              <p:nvPr/>
            </p:nvSpPr>
            <p:spPr>
              <a:xfrm>
                <a:off x="1832412" y="1476375"/>
                <a:ext cx="2667000" cy="338555"/>
              </a:xfrm>
              <a:prstGeom prst="rect">
                <a:avLst/>
              </a:prstGeom>
              <a:noFill/>
            </p:spPr>
            <p:txBody>
              <a:bodyPr wrap="square" rtlCol="0">
                <a:spAutoFit/>
              </a:bodyPr>
              <a:lstStyle/>
              <a:p>
                <a:pPr algn="ctr"/>
                <a:r>
                  <a:rPr lang="en-US" sz="1050" b="1" dirty="0">
                    <a:solidFill>
                      <a:srgbClr val="0070C0"/>
                    </a:solidFill>
                    <a:latin typeface="Gill Sans MT" pitchFamily="34" charset="0"/>
                  </a:rPr>
                  <a:t>Air, Climate &amp; Energy</a:t>
                </a:r>
              </a:p>
            </p:txBody>
          </p:sp>
          <p:sp>
            <p:nvSpPr>
              <p:cNvPr id="21" name="TextBox 20"/>
              <p:cNvSpPr txBox="1"/>
              <p:nvPr/>
            </p:nvSpPr>
            <p:spPr>
              <a:xfrm>
                <a:off x="1870512" y="4000500"/>
                <a:ext cx="2590800" cy="553997"/>
              </a:xfrm>
              <a:prstGeom prst="rect">
                <a:avLst/>
              </a:prstGeom>
              <a:noFill/>
            </p:spPr>
            <p:txBody>
              <a:bodyPr wrap="square" rtlCol="0">
                <a:spAutoFit/>
              </a:bodyPr>
              <a:lstStyle/>
              <a:p>
                <a:pPr algn="ctr"/>
                <a:r>
                  <a:rPr lang="en-US" sz="1050" b="1" dirty="0">
                    <a:solidFill>
                      <a:srgbClr val="0070C0"/>
                    </a:solidFill>
                    <a:latin typeface="Gill Sans MT" pitchFamily="34" charset="0"/>
                  </a:rPr>
                  <a:t>Chemical Safety for Sustainability</a:t>
                </a:r>
              </a:p>
            </p:txBody>
          </p:sp>
        </p:grpSp>
        <p:grpSp>
          <p:nvGrpSpPr>
            <p:cNvPr id="8" name="Group 7"/>
            <p:cNvGrpSpPr/>
            <p:nvPr/>
          </p:nvGrpSpPr>
          <p:grpSpPr>
            <a:xfrm>
              <a:off x="3584892" y="2288987"/>
              <a:ext cx="2114550" cy="3716233"/>
              <a:chOff x="4800600" y="1476375"/>
              <a:chExt cx="2819400" cy="4954977"/>
            </a:xfrm>
          </p:grpSpPr>
          <p:pic>
            <p:nvPicPr>
              <p:cNvPr id="14" name="Picture 3">
                <a:hlinkClick r:id="" action="ppaction://noaction"/>
              </p:cNvPr>
              <p:cNvPicPr>
                <a:picLocks noChangeAspect="1" noChangeArrowheads="1"/>
              </p:cNvPicPr>
              <p:nvPr/>
            </p:nvPicPr>
            <p:blipFill>
              <a:blip r:embed="rId5" cstate="print"/>
              <a:stretch>
                <a:fillRect/>
              </a:stretch>
            </p:blipFill>
            <p:spPr bwMode="auto">
              <a:xfrm>
                <a:off x="4879020" y="1981200"/>
                <a:ext cx="2662561" cy="1935550"/>
              </a:xfrm>
              <a:prstGeom prst="rect">
                <a:avLst/>
              </a:prstGeom>
              <a:noFill/>
              <a:ln w="9525">
                <a:noFill/>
                <a:miter lim="800000"/>
                <a:headEnd/>
                <a:tailEnd/>
              </a:ln>
            </p:spPr>
          </p:pic>
          <p:pic>
            <p:nvPicPr>
              <p:cNvPr id="15" name="Picture 4">
                <a:hlinkClick r:id="" action="ppaction://noaction"/>
              </p:cNvPr>
              <p:cNvPicPr>
                <a:picLocks noChangeAspect="1" noChangeArrowheads="1"/>
              </p:cNvPicPr>
              <p:nvPr/>
            </p:nvPicPr>
            <p:blipFill>
              <a:blip r:embed="rId6" cstate="print"/>
              <a:stretch>
                <a:fillRect/>
              </a:stretch>
            </p:blipFill>
            <p:spPr bwMode="auto">
              <a:xfrm>
                <a:off x="4902623" y="4495800"/>
                <a:ext cx="2615355" cy="1935552"/>
              </a:xfrm>
              <a:prstGeom prst="rect">
                <a:avLst/>
              </a:prstGeom>
              <a:noFill/>
              <a:ln w="9525">
                <a:noFill/>
                <a:miter lim="800000"/>
                <a:headEnd/>
                <a:tailEnd/>
              </a:ln>
              <a:effectLst/>
            </p:spPr>
          </p:pic>
          <p:sp>
            <p:nvSpPr>
              <p:cNvPr id="16" name="TextBox 15"/>
              <p:cNvSpPr txBox="1"/>
              <p:nvPr/>
            </p:nvSpPr>
            <p:spPr>
              <a:xfrm>
                <a:off x="4800600" y="1476375"/>
                <a:ext cx="2819400" cy="553997"/>
              </a:xfrm>
              <a:prstGeom prst="rect">
                <a:avLst/>
              </a:prstGeom>
              <a:noFill/>
            </p:spPr>
            <p:txBody>
              <a:bodyPr wrap="square" rtlCol="0">
                <a:spAutoFit/>
              </a:bodyPr>
              <a:lstStyle/>
              <a:p>
                <a:pPr algn="ctr"/>
                <a:r>
                  <a:rPr lang="en-US" sz="1050" b="1" dirty="0">
                    <a:solidFill>
                      <a:srgbClr val="0070C0"/>
                    </a:solidFill>
                    <a:latin typeface="Gill Sans MT" pitchFamily="34" charset="0"/>
                  </a:rPr>
                  <a:t>Sustainable &amp; Healthy Communities</a:t>
                </a:r>
              </a:p>
            </p:txBody>
          </p:sp>
          <p:sp>
            <p:nvSpPr>
              <p:cNvPr id="17" name="TextBox 16"/>
              <p:cNvSpPr txBox="1"/>
              <p:nvPr/>
            </p:nvSpPr>
            <p:spPr>
              <a:xfrm>
                <a:off x="4914900" y="4000500"/>
                <a:ext cx="2590800" cy="553997"/>
              </a:xfrm>
              <a:prstGeom prst="rect">
                <a:avLst/>
              </a:prstGeom>
              <a:noFill/>
            </p:spPr>
            <p:txBody>
              <a:bodyPr wrap="square" rtlCol="0">
                <a:spAutoFit/>
              </a:bodyPr>
              <a:lstStyle/>
              <a:p>
                <a:pPr algn="ctr"/>
                <a:r>
                  <a:rPr lang="en-US" sz="1050" b="1" dirty="0">
                    <a:solidFill>
                      <a:srgbClr val="0070C0"/>
                    </a:solidFill>
                    <a:latin typeface="Gill Sans MT" pitchFamily="34" charset="0"/>
                  </a:rPr>
                  <a:t>Human Health Risk Assessment</a:t>
                </a:r>
              </a:p>
            </p:txBody>
          </p:sp>
        </p:grpSp>
        <p:grpSp>
          <p:nvGrpSpPr>
            <p:cNvPr id="9" name="Group 8"/>
            <p:cNvGrpSpPr/>
            <p:nvPr/>
          </p:nvGrpSpPr>
          <p:grpSpPr>
            <a:xfrm>
              <a:off x="5963882" y="2288987"/>
              <a:ext cx="1975677" cy="3715849"/>
              <a:chOff x="7872477" y="1476375"/>
              <a:chExt cx="2634236" cy="4954465"/>
            </a:xfrm>
          </p:grpSpPr>
          <p:pic>
            <p:nvPicPr>
              <p:cNvPr id="10" name="Picture 9">
                <a:hlinkClick r:id="" action="ppaction://noaction"/>
              </p:cNvPr>
              <p:cNvPicPr>
                <a:picLocks noChangeAspect="1" noChangeArrowheads="1"/>
              </p:cNvPicPr>
              <p:nvPr/>
            </p:nvPicPr>
            <p:blipFill>
              <a:blip r:embed="rId7" cstate="print"/>
              <a:stretch>
                <a:fillRect/>
              </a:stretch>
            </p:blipFill>
            <p:spPr bwMode="auto">
              <a:xfrm>
                <a:off x="7872477" y="1981200"/>
                <a:ext cx="2634236" cy="1935550"/>
              </a:xfrm>
              <a:prstGeom prst="rect">
                <a:avLst/>
              </a:prstGeom>
              <a:noFill/>
              <a:ln w="9525">
                <a:noFill/>
                <a:miter lim="800000"/>
                <a:headEnd/>
                <a:tailEnd/>
              </a:ln>
              <a:effectLst/>
            </p:spPr>
          </p:pic>
          <p:pic>
            <p:nvPicPr>
              <p:cNvPr id="11" name="Picture 6">
                <a:hlinkClick r:id="" action="ppaction://noaction"/>
              </p:cNvPr>
              <p:cNvPicPr>
                <a:picLocks noChangeAspect="1" noChangeArrowheads="1"/>
              </p:cNvPicPr>
              <p:nvPr/>
            </p:nvPicPr>
            <p:blipFill>
              <a:blip r:embed="rId8" cstate="print"/>
              <a:stretch>
                <a:fillRect/>
              </a:stretch>
            </p:blipFill>
            <p:spPr bwMode="auto">
              <a:xfrm>
                <a:off x="7882264" y="4495800"/>
                <a:ext cx="2614663" cy="1935040"/>
              </a:xfrm>
              <a:prstGeom prst="rect">
                <a:avLst/>
              </a:prstGeom>
              <a:noFill/>
              <a:ln w="9525">
                <a:noFill/>
                <a:miter lim="800000"/>
                <a:headEnd/>
                <a:tailEnd/>
              </a:ln>
              <a:effectLst/>
            </p:spPr>
          </p:pic>
          <p:sp>
            <p:nvSpPr>
              <p:cNvPr id="12" name="TextBox 11"/>
              <p:cNvSpPr txBox="1"/>
              <p:nvPr/>
            </p:nvSpPr>
            <p:spPr>
              <a:xfrm>
                <a:off x="7894196" y="4000500"/>
                <a:ext cx="2590799" cy="553997"/>
              </a:xfrm>
              <a:prstGeom prst="rect">
                <a:avLst/>
              </a:prstGeom>
              <a:noFill/>
            </p:spPr>
            <p:txBody>
              <a:bodyPr wrap="square" rtlCol="0">
                <a:spAutoFit/>
              </a:bodyPr>
              <a:lstStyle/>
              <a:p>
                <a:pPr algn="ctr"/>
                <a:r>
                  <a:rPr lang="en-US" sz="1050" b="1" dirty="0">
                    <a:solidFill>
                      <a:srgbClr val="0070C0"/>
                    </a:solidFill>
                    <a:latin typeface="Gill Sans MT" pitchFamily="34" charset="0"/>
                  </a:rPr>
                  <a:t>Safe &amp; Sustainable</a:t>
                </a:r>
              </a:p>
              <a:p>
                <a:pPr algn="ctr"/>
                <a:r>
                  <a:rPr lang="en-US" sz="1050" b="1" dirty="0">
                    <a:solidFill>
                      <a:srgbClr val="0070C0"/>
                    </a:solidFill>
                    <a:latin typeface="Gill Sans MT" pitchFamily="34" charset="0"/>
                  </a:rPr>
                  <a:t>Water Resources</a:t>
                </a:r>
              </a:p>
            </p:txBody>
          </p:sp>
          <p:sp>
            <p:nvSpPr>
              <p:cNvPr id="13" name="TextBox 12"/>
              <p:cNvSpPr txBox="1"/>
              <p:nvPr/>
            </p:nvSpPr>
            <p:spPr>
              <a:xfrm>
                <a:off x="8253228" y="1476375"/>
                <a:ext cx="1872736" cy="338555"/>
              </a:xfrm>
              <a:prstGeom prst="rect">
                <a:avLst/>
              </a:prstGeom>
              <a:noFill/>
            </p:spPr>
            <p:txBody>
              <a:bodyPr wrap="none" rtlCol="0">
                <a:spAutoFit/>
              </a:bodyPr>
              <a:lstStyle/>
              <a:p>
                <a:pPr algn="ctr"/>
                <a:r>
                  <a:rPr lang="en-US" sz="1050" b="1" dirty="0">
                    <a:solidFill>
                      <a:srgbClr val="0070C0"/>
                    </a:solidFill>
                    <a:latin typeface="Gill Sans MT" pitchFamily="34" charset="0"/>
                  </a:rPr>
                  <a:t>Homeland Security</a:t>
                </a:r>
              </a:p>
            </p:txBody>
          </p:sp>
        </p:grpSp>
      </p:grpSp>
      <p:sp>
        <p:nvSpPr>
          <p:cNvPr id="22" name="Text Placeholder 2"/>
          <p:cNvSpPr txBox="1">
            <a:spLocks/>
          </p:cNvSpPr>
          <p:nvPr/>
        </p:nvSpPr>
        <p:spPr>
          <a:xfrm>
            <a:off x="4616111" y="1219200"/>
            <a:ext cx="4080988" cy="685800"/>
          </a:xfrm>
          <a:prstGeom prst="rect">
            <a:avLst/>
          </a:prstGeom>
        </p:spPr>
        <p:txBody>
          <a:bodyPr vert="horz" lIns="68580" tIns="34290" rIns="68580" bIns="34290" rtlCol="0" anchor="ctr">
            <a:noAutofit/>
          </a:bodyPr>
          <a:lstStyle/>
          <a:p>
            <a:pPr algn="ctr">
              <a:spcBef>
                <a:spcPct val="0"/>
              </a:spcBef>
              <a:defRPr/>
            </a:pPr>
            <a:r>
              <a:rPr lang="en-US" b="1" dirty="0" smtClean="0">
                <a:solidFill>
                  <a:srgbClr val="2C86AE"/>
                </a:solidFill>
                <a:latin typeface="Arial" panose="020B0604020202020204" pitchFamily="34" charset="0"/>
                <a:cs typeface="Arial" panose="020B0604020202020204" pitchFamily="34" charset="0"/>
              </a:rPr>
              <a:t>EPA Office of Research and Development - National Research </a:t>
            </a:r>
            <a:r>
              <a:rPr lang="en-US" b="1" dirty="0">
                <a:solidFill>
                  <a:srgbClr val="2C86AE"/>
                </a:solidFill>
                <a:latin typeface="Arial" panose="020B0604020202020204" pitchFamily="34" charset="0"/>
                <a:cs typeface="Arial" panose="020B0604020202020204" pitchFamily="34" charset="0"/>
              </a:rPr>
              <a:t>Programs</a:t>
            </a:r>
          </a:p>
        </p:txBody>
      </p:sp>
      <p:sp>
        <p:nvSpPr>
          <p:cNvPr id="2" name="TextBox 1"/>
          <p:cNvSpPr txBox="1"/>
          <p:nvPr/>
        </p:nvSpPr>
        <p:spPr>
          <a:xfrm>
            <a:off x="512579" y="1063832"/>
            <a:ext cx="4012637" cy="2462213"/>
          </a:xfrm>
          <a:prstGeom prst="rect">
            <a:avLst/>
          </a:prstGeom>
          <a:noFill/>
        </p:spPr>
        <p:txBody>
          <a:bodyPr wrap="none" rtlCol="0">
            <a:spAutoFit/>
          </a:bodyPr>
          <a:lstStyle/>
          <a:p>
            <a:r>
              <a:rPr lang="en-US" sz="1400" b="1" dirty="0" smtClean="0"/>
              <a:t>National Program Offices:</a:t>
            </a:r>
          </a:p>
          <a:p>
            <a:pPr marL="285750" indent="-285750">
              <a:buFontTx/>
              <a:buChar char="-"/>
            </a:pPr>
            <a:r>
              <a:rPr lang="en-US" sz="1400" b="1" dirty="0" smtClean="0"/>
              <a:t>Air and Radiation</a:t>
            </a:r>
          </a:p>
          <a:p>
            <a:pPr marL="285750" indent="-285750">
              <a:buFontTx/>
              <a:buChar char="-"/>
            </a:pPr>
            <a:r>
              <a:rPr lang="en-US" sz="1400" b="1" dirty="0" smtClean="0"/>
              <a:t>Chemical </a:t>
            </a:r>
            <a:r>
              <a:rPr lang="en-US" sz="1400" b="1" dirty="0"/>
              <a:t>Safety and Pollution </a:t>
            </a:r>
            <a:r>
              <a:rPr lang="en-US" sz="1400" b="1" dirty="0" smtClean="0"/>
              <a:t>Prevention</a:t>
            </a:r>
          </a:p>
          <a:p>
            <a:pPr marL="285750" indent="-285750">
              <a:buFontTx/>
              <a:buChar char="-"/>
            </a:pPr>
            <a:r>
              <a:rPr lang="en-US" sz="1400" b="1" dirty="0" smtClean="0"/>
              <a:t>Enforcement </a:t>
            </a:r>
            <a:r>
              <a:rPr lang="en-US" sz="1400" b="1" dirty="0"/>
              <a:t>and Compliance Assurance </a:t>
            </a:r>
            <a:endParaRPr lang="en-US" sz="1400" b="1" dirty="0" smtClean="0"/>
          </a:p>
          <a:p>
            <a:pPr marL="285750" indent="-285750">
              <a:buFontTx/>
              <a:buChar char="-"/>
            </a:pPr>
            <a:r>
              <a:rPr lang="en-US" sz="1400" b="1" dirty="0" smtClean="0"/>
              <a:t>Environmental </a:t>
            </a:r>
            <a:r>
              <a:rPr lang="en-US" sz="1400" b="1" dirty="0"/>
              <a:t>Information </a:t>
            </a:r>
            <a:endParaRPr lang="en-US" sz="1400" b="1" dirty="0" smtClean="0"/>
          </a:p>
          <a:p>
            <a:pPr marL="285750" indent="-285750">
              <a:buFontTx/>
              <a:buChar char="-"/>
            </a:pPr>
            <a:r>
              <a:rPr lang="en-US" sz="1400" b="1" dirty="0" smtClean="0"/>
              <a:t>General </a:t>
            </a:r>
            <a:r>
              <a:rPr lang="en-US" sz="1400" b="1" dirty="0"/>
              <a:t>Counsel </a:t>
            </a:r>
            <a:endParaRPr lang="en-US" sz="1400" b="1" dirty="0" smtClean="0"/>
          </a:p>
          <a:p>
            <a:pPr marL="285750" indent="-285750">
              <a:buFontTx/>
              <a:buChar char="-"/>
            </a:pPr>
            <a:r>
              <a:rPr lang="en-US" sz="1400" b="1" dirty="0" smtClean="0"/>
              <a:t>International </a:t>
            </a:r>
            <a:r>
              <a:rPr lang="en-US" sz="1400" b="1" dirty="0"/>
              <a:t>and Tribal Affairs </a:t>
            </a:r>
            <a:endParaRPr lang="en-US" sz="1400" b="1" dirty="0" smtClean="0"/>
          </a:p>
          <a:p>
            <a:pPr marL="285750" indent="-285750">
              <a:buFontTx/>
              <a:buChar char="-"/>
            </a:pPr>
            <a:r>
              <a:rPr lang="en-US" sz="1400" b="1" dirty="0" smtClean="0"/>
              <a:t>Land </a:t>
            </a:r>
            <a:r>
              <a:rPr lang="en-US" sz="1400" b="1" dirty="0"/>
              <a:t>and Emergency Management </a:t>
            </a:r>
            <a:endParaRPr lang="en-US" sz="1400" b="1" dirty="0" smtClean="0"/>
          </a:p>
          <a:p>
            <a:pPr marL="285750" indent="-285750">
              <a:buFontTx/>
              <a:buChar char="-"/>
            </a:pPr>
            <a:r>
              <a:rPr lang="en-US" sz="1400" b="1" dirty="0" smtClean="0"/>
              <a:t>Water </a:t>
            </a:r>
          </a:p>
          <a:p>
            <a:pPr marL="285750" indent="-285750">
              <a:buFontTx/>
              <a:buChar char="-"/>
            </a:pPr>
            <a:r>
              <a:rPr lang="en-US" sz="1400" b="1" dirty="0" smtClean="0"/>
              <a:t>Research </a:t>
            </a:r>
            <a:r>
              <a:rPr lang="en-US" sz="1400" b="1" dirty="0"/>
              <a:t>and Development </a:t>
            </a:r>
            <a:endParaRPr lang="en-US" sz="1400" b="1" dirty="0" smtClean="0"/>
          </a:p>
          <a:p>
            <a:pPr marL="285750" indent="-285750">
              <a:buFontTx/>
              <a:buChar char="-"/>
            </a:pPr>
            <a:endParaRPr lang="en-US" sz="1400" dirty="0"/>
          </a:p>
        </p:txBody>
      </p:sp>
      <p:sp>
        <p:nvSpPr>
          <p:cNvPr id="23" name="TextBox 22"/>
          <p:cNvSpPr txBox="1"/>
          <p:nvPr/>
        </p:nvSpPr>
        <p:spPr>
          <a:xfrm>
            <a:off x="1981200" y="-39707"/>
            <a:ext cx="7162800" cy="954107"/>
          </a:xfrm>
          <a:prstGeom prst="rect">
            <a:avLst/>
          </a:prstGeom>
          <a:noFill/>
        </p:spPr>
        <p:txBody>
          <a:bodyPr wrap="square" rtlCol="0">
            <a:spAutoFit/>
          </a:bodyPr>
          <a:lstStyle/>
          <a:p>
            <a:pPr algn="ctr"/>
            <a:r>
              <a:rPr lang="en-US" sz="2800" b="1" i="1" dirty="0" smtClean="0">
                <a:solidFill>
                  <a:srgbClr val="FFFF00"/>
                </a:solidFill>
              </a:rPr>
              <a:t>Mission: To </a:t>
            </a:r>
            <a:r>
              <a:rPr lang="en-US" sz="2800" b="1" i="1" dirty="0">
                <a:solidFill>
                  <a:srgbClr val="FFFF00"/>
                </a:solidFill>
              </a:rPr>
              <a:t>protect human health and </a:t>
            </a:r>
            <a:endParaRPr lang="en-US" sz="2800" b="1" i="1" dirty="0" smtClean="0">
              <a:solidFill>
                <a:srgbClr val="FFFF00"/>
              </a:solidFill>
            </a:endParaRPr>
          </a:p>
          <a:p>
            <a:pPr algn="ctr"/>
            <a:r>
              <a:rPr lang="en-US" sz="2800" b="1" i="1" dirty="0" smtClean="0">
                <a:solidFill>
                  <a:srgbClr val="FFFF00"/>
                </a:solidFill>
              </a:rPr>
              <a:t>safeguard </a:t>
            </a:r>
            <a:r>
              <a:rPr lang="en-US" sz="2800" b="1" i="1" dirty="0">
                <a:solidFill>
                  <a:srgbClr val="FFFF00"/>
                </a:solidFill>
              </a:rPr>
              <a:t>the environment</a:t>
            </a:r>
          </a:p>
        </p:txBody>
      </p:sp>
      <p:cxnSp>
        <p:nvCxnSpPr>
          <p:cNvPr id="25" name="Straight Arrow Connector 24"/>
          <p:cNvCxnSpPr/>
          <p:nvPr/>
        </p:nvCxnSpPr>
        <p:spPr>
          <a:xfrm flipV="1">
            <a:off x="3352800" y="1767120"/>
            <a:ext cx="1454722" cy="132047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5406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152401" y="838200"/>
            <a:ext cx="4291559" cy="461665"/>
          </a:xfrm>
          <a:prstGeom prst="rect">
            <a:avLst/>
          </a:prstGeom>
          <a:noFill/>
        </p:spPr>
        <p:txBody>
          <a:bodyPr wrap="none" rtlCol="0">
            <a:spAutoFit/>
          </a:bodyPr>
          <a:lstStyle/>
          <a:p>
            <a:r>
              <a:rPr lang="en-US" sz="2400" b="1" u="sng" dirty="0" smtClean="0">
                <a:solidFill>
                  <a:srgbClr val="0070C0"/>
                </a:solidFill>
              </a:rPr>
              <a:t>Natural Resource Expertise </a:t>
            </a:r>
            <a:endParaRPr lang="en-US" sz="2400" b="1" u="sng" dirty="0">
              <a:solidFill>
                <a:srgbClr val="0070C0"/>
              </a:solidFill>
            </a:endParaRPr>
          </a:p>
        </p:txBody>
      </p:sp>
      <p:sp>
        <p:nvSpPr>
          <p:cNvPr id="22" name="TextBox 21"/>
          <p:cNvSpPr txBox="1"/>
          <p:nvPr/>
        </p:nvSpPr>
        <p:spPr>
          <a:xfrm>
            <a:off x="76200" y="1371600"/>
            <a:ext cx="4919271" cy="5170646"/>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t>Landscape Ecology</a:t>
            </a:r>
          </a:p>
          <a:p>
            <a:pPr marL="342900" indent="-342900">
              <a:buFont typeface="Arial" panose="020B0604020202020204" pitchFamily="34" charset="0"/>
              <a:buChar char="•"/>
            </a:pPr>
            <a:r>
              <a:rPr lang="en-US" sz="2200" dirty="0" smtClean="0"/>
              <a:t>Conservation </a:t>
            </a:r>
            <a:r>
              <a:rPr lang="en-US" sz="2200" smtClean="0"/>
              <a:t>&amp; Wildlife Biology</a:t>
            </a:r>
            <a:endParaRPr lang="en-US" sz="2200" dirty="0" smtClean="0"/>
          </a:p>
          <a:p>
            <a:pPr marL="342900" indent="-342900">
              <a:buFont typeface="Arial" panose="020B0604020202020204" pitchFamily="34" charset="0"/>
              <a:buChar char="•"/>
            </a:pPr>
            <a:r>
              <a:rPr lang="en-US" sz="2200" dirty="0" smtClean="0"/>
              <a:t>Wetland &amp; Aquatic Ecology/Biology</a:t>
            </a:r>
          </a:p>
          <a:p>
            <a:r>
              <a:rPr lang="en-US" sz="2200" dirty="0"/>
              <a:t>	(including monitoring)</a:t>
            </a:r>
          </a:p>
          <a:p>
            <a:pPr marL="342900" indent="-342900">
              <a:buFont typeface="Arial" panose="020B0604020202020204" pitchFamily="34" charset="0"/>
              <a:buChar char="•"/>
            </a:pPr>
            <a:r>
              <a:rPr lang="en-US" sz="2200" dirty="0" smtClean="0"/>
              <a:t>Watershed Analysis/Modeling</a:t>
            </a:r>
          </a:p>
          <a:p>
            <a:pPr marL="342900" indent="-342900">
              <a:buFont typeface="Arial" panose="020B0604020202020204" pitchFamily="34" charset="0"/>
              <a:buChar char="•"/>
            </a:pPr>
            <a:r>
              <a:rPr lang="en-US" sz="2200" dirty="0" smtClean="0"/>
              <a:t>Water </a:t>
            </a:r>
            <a:r>
              <a:rPr lang="en-US" sz="2200" dirty="0"/>
              <a:t>Quality/Chemistry</a:t>
            </a:r>
          </a:p>
          <a:p>
            <a:r>
              <a:rPr lang="en-US" sz="2200" dirty="0"/>
              <a:t>	(including monitoring</a:t>
            </a:r>
            <a:r>
              <a:rPr lang="en-US" sz="2200" dirty="0" smtClean="0"/>
              <a:t>)</a:t>
            </a:r>
          </a:p>
          <a:p>
            <a:pPr marL="342900" indent="-342900">
              <a:buFont typeface="Arial" panose="020B0604020202020204" pitchFamily="34" charset="0"/>
              <a:buChar char="•"/>
            </a:pPr>
            <a:r>
              <a:rPr lang="en-US" sz="2200" dirty="0" smtClean="0"/>
              <a:t>Ecosystem </a:t>
            </a:r>
            <a:r>
              <a:rPr lang="en-US" sz="2200" dirty="0"/>
              <a:t>S</a:t>
            </a:r>
            <a:r>
              <a:rPr lang="en-US" sz="2200" dirty="0" smtClean="0"/>
              <a:t>ervice Valuation</a:t>
            </a:r>
          </a:p>
          <a:p>
            <a:pPr marL="342900" indent="-342900">
              <a:buFont typeface="Arial" panose="020B0604020202020204" pitchFamily="34" charset="0"/>
              <a:buChar char="•"/>
            </a:pPr>
            <a:r>
              <a:rPr lang="en-US" sz="2200" dirty="0" smtClean="0"/>
              <a:t>Toxicology</a:t>
            </a:r>
          </a:p>
          <a:p>
            <a:pPr marL="342900" indent="-342900">
              <a:buFont typeface="Arial" panose="020B0604020202020204" pitchFamily="34" charset="0"/>
              <a:buChar char="•"/>
            </a:pPr>
            <a:r>
              <a:rPr lang="en-US" sz="2200" dirty="0" smtClean="0"/>
              <a:t>Ecological and Human </a:t>
            </a:r>
            <a:r>
              <a:rPr lang="en-US" sz="2200" dirty="0"/>
              <a:t>H</a:t>
            </a:r>
            <a:r>
              <a:rPr lang="en-US" sz="2200" dirty="0" smtClean="0"/>
              <a:t>ealth Risk</a:t>
            </a:r>
          </a:p>
          <a:p>
            <a:r>
              <a:rPr lang="en-US" sz="2200" dirty="0" smtClean="0"/>
              <a:t>           Assessment</a:t>
            </a:r>
          </a:p>
          <a:p>
            <a:pPr marL="342900" indent="-342900">
              <a:buFont typeface="Arial" panose="020B0604020202020204" pitchFamily="34" charset="0"/>
              <a:buChar char="•"/>
            </a:pPr>
            <a:r>
              <a:rPr lang="en-US" sz="2200" dirty="0" smtClean="0"/>
              <a:t>Systems/Cumulative Effects Analysis</a:t>
            </a:r>
          </a:p>
          <a:p>
            <a:pPr marL="342900" indent="-342900">
              <a:buFont typeface="Arial" panose="020B0604020202020204" pitchFamily="34" charset="0"/>
              <a:buChar char="•"/>
            </a:pPr>
            <a:r>
              <a:rPr lang="en-US" sz="2200" dirty="0" smtClean="0"/>
              <a:t>Climate Change Science</a:t>
            </a:r>
          </a:p>
          <a:p>
            <a:endParaRPr lang="en-US" sz="2200" dirty="0"/>
          </a:p>
        </p:txBody>
      </p:sp>
      <p:sp>
        <p:nvSpPr>
          <p:cNvPr id="23" name="TextBox 22"/>
          <p:cNvSpPr txBox="1"/>
          <p:nvPr/>
        </p:nvSpPr>
        <p:spPr>
          <a:xfrm>
            <a:off x="2622393" y="142726"/>
            <a:ext cx="5152051" cy="646331"/>
          </a:xfrm>
          <a:prstGeom prst="rect">
            <a:avLst/>
          </a:prstGeom>
          <a:noFill/>
        </p:spPr>
        <p:txBody>
          <a:bodyPr wrap="none" rtlCol="0">
            <a:spAutoFit/>
          </a:bodyPr>
          <a:lstStyle/>
          <a:p>
            <a:r>
              <a:rPr lang="en-US" sz="3600" b="1" dirty="0" smtClean="0">
                <a:solidFill>
                  <a:srgbClr val="FFFF00"/>
                </a:solidFill>
              </a:rPr>
              <a:t>What We Have to Offer</a:t>
            </a:r>
            <a:endParaRPr lang="en-US" sz="3600" b="1" dirty="0">
              <a:solidFill>
                <a:srgbClr val="FFFF00"/>
              </a:solidFill>
            </a:endParaRPr>
          </a:p>
        </p:txBody>
      </p:sp>
      <p:sp>
        <p:nvSpPr>
          <p:cNvPr id="24" name="TextBox 23"/>
          <p:cNvSpPr txBox="1"/>
          <p:nvPr/>
        </p:nvSpPr>
        <p:spPr>
          <a:xfrm>
            <a:off x="5503186" y="838200"/>
            <a:ext cx="3031214" cy="461665"/>
          </a:xfrm>
          <a:prstGeom prst="rect">
            <a:avLst/>
          </a:prstGeom>
          <a:noFill/>
        </p:spPr>
        <p:txBody>
          <a:bodyPr wrap="none" rtlCol="0">
            <a:spAutoFit/>
          </a:bodyPr>
          <a:lstStyle/>
          <a:p>
            <a:r>
              <a:rPr lang="en-US" sz="2400" b="1" u="sng" dirty="0" smtClean="0">
                <a:solidFill>
                  <a:srgbClr val="0070C0"/>
                </a:solidFill>
              </a:rPr>
              <a:t>Tools and Products</a:t>
            </a:r>
            <a:endParaRPr lang="en-US" sz="2400" b="1" u="sng" dirty="0">
              <a:solidFill>
                <a:srgbClr val="0070C0"/>
              </a:solidFill>
            </a:endParaRPr>
          </a:p>
        </p:txBody>
      </p:sp>
      <p:sp>
        <p:nvSpPr>
          <p:cNvPr id="26" name="TextBox 25"/>
          <p:cNvSpPr txBox="1"/>
          <p:nvPr/>
        </p:nvSpPr>
        <p:spPr>
          <a:xfrm>
            <a:off x="4724400" y="1295400"/>
            <a:ext cx="4419600" cy="5355312"/>
          </a:xfrm>
          <a:prstGeom prst="rect">
            <a:avLst/>
          </a:prstGeom>
          <a:noFill/>
        </p:spPr>
        <p:txBody>
          <a:bodyPr wrap="square" rtlCol="0">
            <a:spAutoFit/>
          </a:bodyPr>
          <a:lstStyle/>
          <a:p>
            <a:pPr marL="285750" indent="-285750">
              <a:buFont typeface="Arial" panose="020B0604020202020204" pitchFamily="34" charset="0"/>
              <a:buChar char="•"/>
            </a:pPr>
            <a:r>
              <a:rPr lang="en-US" b="1" dirty="0" smtClean="0"/>
              <a:t>National Aquatic </a:t>
            </a:r>
            <a:r>
              <a:rPr lang="en-US" b="1" dirty="0"/>
              <a:t>R</a:t>
            </a:r>
            <a:r>
              <a:rPr lang="en-US" b="1" dirty="0" smtClean="0"/>
              <a:t>esource Surveys (NARS): </a:t>
            </a:r>
            <a:r>
              <a:rPr lang="en-US" dirty="0" smtClean="0"/>
              <a:t>assesses </a:t>
            </a:r>
            <a:r>
              <a:rPr lang="en-US" dirty="0"/>
              <a:t>the status of and changes in quality of the nation’s coastal waters, lakes and reservoirs, rivers and streams, and </a:t>
            </a:r>
            <a:r>
              <a:rPr lang="en-US" dirty="0" smtClean="0"/>
              <a:t>wetlands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EnviroAtlas</a:t>
            </a:r>
            <a:r>
              <a:rPr lang="en-US" dirty="0"/>
              <a:t>: interactive tools and </a:t>
            </a:r>
            <a:r>
              <a:rPr lang="en-US" dirty="0" smtClean="0"/>
              <a:t>information </a:t>
            </a:r>
            <a:r>
              <a:rPr lang="en-US" dirty="0"/>
              <a:t>for exploring the benefits w</a:t>
            </a:r>
            <a:r>
              <a:rPr lang="en-US" dirty="0" smtClean="0"/>
              <a:t>e </a:t>
            </a:r>
            <a:r>
              <a:rPr lang="en-US" dirty="0"/>
              <a:t>receive </a:t>
            </a:r>
            <a:r>
              <a:rPr lang="en-US" dirty="0" smtClean="0"/>
              <a:t>from </a:t>
            </a:r>
            <a:r>
              <a:rPr lang="en-US" dirty="0"/>
              <a:t>"ecosystem goods and </a:t>
            </a:r>
            <a:r>
              <a:rPr lang="en-US" dirty="0" smtClean="0"/>
              <a:t>services“; </a:t>
            </a:r>
            <a:r>
              <a:rPr lang="en-US" dirty="0"/>
              <a:t> </a:t>
            </a:r>
            <a:r>
              <a:rPr lang="en-US" dirty="0" smtClean="0"/>
              <a:t>and to access</a:t>
            </a:r>
            <a:r>
              <a:rPr lang="en-US" dirty="0"/>
              <a:t>, view, and analyze diverse information to better understand the potential impacts of various </a:t>
            </a:r>
            <a:r>
              <a:rPr lang="en-US" dirty="0" smtClean="0"/>
              <a:t>decisions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Multi-criteria Integrated Resource Assessment: </a:t>
            </a:r>
            <a:r>
              <a:rPr lang="en-US" dirty="0"/>
              <a:t>facilitates stakeholder </a:t>
            </a:r>
            <a:r>
              <a:rPr lang="en-US" dirty="0" smtClean="0"/>
              <a:t>engagement and science integration </a:t>
            </a:r>
            <a:r>
              <a:rPr lang="en-US" dirty="0"/>
              <a:t>for collaborative multi-objective decision </a:t>
            </a:r>
            <a:r>
              <a:rPr lang="en-US" dirty="0" smtClean="0"/>
              <a:t>making</a:t>
            </a:r>
            <a:r>
              <a:rPr lang="en-US" b="1" dirty="0"/>
              <a:t>.</a:t>
            </a:r>
          </a:p>
        </p:txBody>
      </p:sp>
    </p:spTree>
    <p:extLst>
      <p:ext uri="{BB962C8B-B14F-4D97-AF65-F5344CB8AC3E}">
        <p14:creationId xmlns:p14="http://schemas.microsoft.com/office/powerpoint/2010/main" val="359888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 y="1066800"/>
            <a:ext cx="9448800" cy="6001643"/>
          </a:xfrm>
          <a:prstGeom prst="rect">
            <a:avLst/>
          </a:prstGeom>
          <a:noFill/>
        </p:spPr>
        <p:txBody>
          <a:bodyPr wrap="square" rtlCol="0">
            <a:spAutoFit/>
          </a:bodyPr>
          <a:lstStyle/>
          <a:p>
            <a:pPr algn="ctr"/>
            <a:r>
              <a:rPr lang="en-US" sz="2400" b="1" u="sng" dirty="0" smtClean="0">
                <a:solidFill>
                  <a:srgbClr val="0070C0"/>
                </a:solidFill>
              </a:rPr>
              <a:t>LCC Partners Expertise, Data/Information and </a:t>
            </a:r>
          </a:p>
          <a:p>
            <a:pPr algn="ctr"/>
            <a:r>
              <a:rPr lang="en-US" sz="2400" b="1" u="sng" dirty="0" smtClean="0">
                <a:solidFill>
                  <a:srgbClr val="0070C0"/>
                </a:solidFill>
              </a:rPr>
              <a:t>Tools Needed for:</a:t>
            </a:r>
          </a:p>
          <a:p>
            <a:endParaRPr lang="en-US" sz="2400" dirty="0" smtClean="0"/>
          </a:p>
          <a:p>
            <a:pPr marL="742950" lvl="1" indent="-285750">
              <a:buFont typeface="Wingdings" panose="05000000000000000000" pitchFamily="2" charset="2"/>
              <a:buChar char="v"/>
            </a:pPr>
            <a:r>
              <a:rPr lang="en-US" sz="2400" dirty="0" smtClean="0"/>
              <a:t>Making a Visible Difference in Communities (assessments, strategic planning, indicators/metrics, ecosystem service valuation, environment/human health nexus)</a:t>
            </a:r>
          </a:p>
          <a:p>
            <a:pPr marL="742950" lvl="1" indent="-285750">
              <a:buFont typeface="Wingdings" panose="05000000000000000000" pitchFamily="2" charset="2"/>
              <a:buChar char="v"/>
            </a:pPr>
            <a:r>
              <a:rPr lang="en-US" sz="2400" dirty="0" smtClean="0"/>
              <a:t>Regional “Geographic” Programs, </a:t>
            </a:r>
            <a:r>
              <a:rPr lang="en-US" sz="2400" dirty="0" err="1" smtClean="0"/>
              <a:t>inc.</a:t>
            </a:r>
            <a:r>
              <a:rPr lang="en-US" sz="2400" dirty="0" smtClean="0"/>
              <a:t> National Estuary Programs, Urban Waters Programs</a:t>
            </a:r>
          </a:p>
          <a:p>
            <a:pPr marL="742950" lvl="1" indent="-285750">
              <a:buFont typeface="Wingdings" panose="05000000000000000000" pitchFamily="2" charset="2"/>
              <a:buChar char="v"/>
            </a:pPr>
            <a:r>
              <a:rPr lang="en-US" sz="2400" dirty="0" smtClean="0"/>
              <a:t>Project Impact Review (</a:t>
            </a:r>
            <a:r>
              <a:rPr lang="en-US" sz="2400" dirty="0" err="1" smtClean="0"/>
              <a:t>inc.</a:t>
            </a:r>
            <a:r>
              <a:rPr lang="en-US" sz="2400" dirty="0" smtClean="0"/>
              <a:t> cumulative impact analyses) for regulatory programs (NEPA, Section 404 permits, NPDES Discharge permits, etc.)</a:t>
            </a:r>
          </a:p>
          <a:p>
            <a:pPr marL="742950" lvl="1" indent="-285750">
              <a:buFont typeface="Wingdings" panose="05000000000000000000" pitchFamily="2" charset="2"/>
              <a:buChar char="v"/>
            </a:pPr>
            <a:r>
              <a:rPr lang="en-US" sz="2400" dirty="0" smtClean="0"/>
              <a:t>Provide “Context” for site-level protection and restoration</a:t>
            </a:r>
          </a:p>
          <a:p>
            <a:pPr marL="742950" lvl="1" indent="-285750">
              <a:buFont typeface="Wingdings" panose="05000000000000000000" pitchFamily="2" charset="2"/>
              <a:buChar char="v"/>
            </a:pPr>
            <a:r>
              <a:rPr lang="en-US" sz="2400" dirty="0" smtClean="0"/>
              <a:t>Developing Climate Adaptation/Resiliency Strategies</a:t>
            </a:r>
          </a:p>
          <a:p>
            <a:pPr marL="742950" lvl="1" indent="-285750">
              <a:buFont typeface="Wingdings" panose="05000000000000000000" pitchFamily="2" charset="2"/>
              <a:buChar char="v"/>
            </a:pPr>
            <a:r>
              <a:rPr lang="en-US" sz="2400" dirty="0" smtClean="0"/>
              <a:t>Regional Watershed and Landscape Assessments (</a:t>
            </a:r>
            <a:r>
              <a:rPr lang="en-US" sz="2400" dirty="0" err="1" smtClean="0"/>
              <a:t>inc.</a:t>
            </a:r>
            <a:r>
              <a:rPr lang="en-US" sz="2400" dirty="0" smtClean="0"/>
              <a:t> Ecological Risk Assessments) </a:t>
            </a:r>
          </a:p>
          <a:p>
            <a:endParaRPr lang="en-US" sz="2400" dirty="0"/>
          </a:p>
        </p:txBody>
      </p:sp>
      <p:sp>
        <p:nvSpPr>
          <p:cNvPr id="4" name="TextBox 3"/>
          <p:cNvSpPr txBox="1"/>
          <p:nvPr/>
        </p:nvSpPr>
        <p:spPr>
          <a:xfrm>
            <a:off x="2057400" y="76200"/>
            <a:ext cx="7058343" cy="646331"/>
          </a:xfrm>
          <a:prstGeom prst="rect">
            <a:avLst/>
          </a:prstGeom>
          <a:noFill/>
        </p:spPr>
        <p:txBody>
          <a:bodyPr wrap="none" rtlCol="0">
            <a:spAutoFit/>
          </a:bodyPr>
          <a:lstStyle/>
          <a:p>
            <a:r>
              <a:rPr lang="en-US" sz="3600" b="1" dirty="0" smtClean="0">
                <a:solidFill>
                  <a:srgbClr val="FFFF00"/>
                </a:solidFill>
                <a:effectLst>
                  <a:outerShdw blurRad="38100" dist="38100" dir="2700000" algn="tl">
                    <a:srgbClr val="000000">
                      <a:alpha val="43137"/>
                    </a:srgbClr>
                  </a:outerShdw>
                </a:effectLst>
              </a:rPr>
              <a:t>Opportunities for Collaboration</a:t>
            </a:r>
            <a:endParaRPr lang="en-US" sz="36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08972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7400" y="76200"/>
            <a:ext cx="7058343" cy="646331"/>
          </a:xfrm>
          <a:prstGeom prst="rect">
            <a:avLst/>
          </a:prstGeom>
          <a:noFill/>
        </p:spPr>
        <p:txBody>
          <a:bodyPr wrap="none" rtlCol="0">
            <a:spAutoFit/>
          </a:bodyPr>
          <a:lstStyle/>
          <a:p>
            <a:r>
              <a:rPr lang="en-US" sz="3600" b="1" dirty="0" smtClean="0">
                <a:solidFill>
                  <a:srgbClr val="FFFF00"/>
                </a:solidFill>
                <a:effectLst>
                  <a:outerShdw blurRad="38100" dist="38100" dir="2700000" algn="tl">
                    <a:srgbClr val="000000">
                      <a:alpha val="43137"/>
                    </a:srgbClr>
                  </a:outerShdw>
                </a:effectLst>
              </a:rPr>
              <a:t>Opportunities for Collaboration</a:t>
            </a:r>
            <a:endParaRPr lang="en-US" sz="3600" b="1" dirty="0">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228600" y="1295400"/>
            <a:ext cx="8686800" cy="5632311"/>
          </a:xfrm>
          <a:prstGeom prst="rect">
            <a:avLst/>
          </a:prstGeom>
          <a:noFill/>
        </p:spPr>
        <p:txBody>
          <a:bodyPr wrap="square" rtlCol="0">
            <a:spAutoFit/>
          </a:bodyPr>
          <a:lstStyle/>
          <a:p>
            <a:endParaRPr lang="en-US" sz="2400" b="1" u="sng" dirty="0" smtClean="0">
              <a:solidFill>
                <a:srgbClr val="0070C0"/>
              </a:solidFill>
            </a:endParaRPr>
          </a:p>
          <a:p>
            <a:pPr marL="285750" indent="-285750">
              <a:buFont typeface="Arial" panose="020B0604020202020204" pitchFamily="34" charset="0"/>
              <a:buChar char="•"/>
            </a:pPr>
            <a:r>
              <a:rPr lang="en-US" sz="2400" dirty="0" smtClean="0"/>
              <a:t>Federal multiagency (DOE, DOI) coordination on research associated with unconventional oil and gas resources (shale gas, oil, hydraulic fracturing, etc.) </a:t>
            </a:r>
          </a:p>
          <a:p>
            <a:endParaRPr lang="en-US" sz="2400" dirty="0"/>
          </a:p>
          <a:p>
            <a:pPr marL="285750" indent="-285750">
              <a:buFont typeface="Arial" panose="020B0604020202020204" pitchFamily="34" charset="0"/>
              <a:buChar char="•"/>
            </a:pPr>
            <a:r>
              <a:rPr lang="en-US" sz="2400" dirty="0" smtClean="0"/>
              <a:t>Collaborations with private orgs and public agencies to promote EPA Healthy Watershed Initiatives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Enhance resilience/climate adaptation through natural resource planning, management, and research, across state and federal agencies (NOAA, FEMA, DOD, BLM, NPS, USGS, ACOE, DOI, USDA) using geographic and regional approaches facilitated by the LCCs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smtClean="0"/>
          </a:p>
        </p:txBody>
      </p:sp>
    </p:spTree>
    <p:extLst>
      <p:ext uri="{BB962C8B-B14F-4D97-AF65-F5344CB8AC3E}">
        <p14:creationId xmlns:p14="http://schemas.microsoft.com/office/powerpoint/2010/main" val="1645602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D3D379F-E107-4A85-AE76-67ED250E1ACD}">
  <ds:schemaRefs>
    <ds:schemaRef ds:uri="ESRI.ArcGIS.Mapping.OfficeIntegration.PowerPointInfo"/>
  </ds:schemaRefs>
</ds:datastoreItem>
</file>

<file path=customXml/itemProps10.xml><?xml version="1.0" encoding="utf-8"?>
<ds:datastoreItem xmlns:ds="http://schemas.openxmlformats.org/officeDocument/2006/customXml" ds:itemID="{E4EC5854-F85A-4D3D-A561-8C00E7E920BE}">
  <ds:schemaRefs>
    <ds:schemaRef ds:uri="ESRI.ArcGIS.Mapping.OfficeIntegration.PowerPointInfo"/>
  </ds:schemaRefs>
</ds:datastoreItem>
</file>

<file path=customXml/itemProps11.xml><?xml version="1.0" encoding="utf-8"?>
<ds:datastoreItem xmlns:ds="http://schemas.openxmlformats.org/officeDocument/2006/customXml" ds:itemID="{B9BBCC93-C5F3-45B6-9785-ED6950678F28}">
  <ds:schemaRefs>
    <ds:schemaRef ds:uri="ESRI.ArcGIS.Mapping.OfficeIntegration.PowerPointInfo"/>
  </ds:schemaRefs>
</ds:datastoreItem>
</file>

<file path=customXml/itemProps12.xml><?xml version="1.0" encoding="utf-8"?>
<ds:datastoreItem xmlns:ds="http://schemas.openxmlformats.org/officeDocument/2006/customXml" ds:itemID="{BE3E7CD9-C951-4960-AD81-E3F4C5A9C60A}">
  <ds:schemaRefs>
    <ds:schemaRef ds:uri="ESRI.ArcGIS.Mapping.OfficeIntegration.PowerPointInfo"/>
  </ds:schemaRefs>
</ds:datastoreItem>
</file>

<file path=customXml/itemProps13.xml><?xml version="1.0" encoding="utf-8"?>
<ds:datastoreItem xmlns:ds="http://schemas.openxmlformats.org/officeDocument/2006/customXml" ds:itemID="{296EFDDB-BFC8-47AF-BECC-56714877D4D8}">
  <ds:schemaRefs>
    <ds:schemaRef ds:uri="ESRI.ArcGIS.Mapping.OfficeIntegration.PowerPointInfo"/>
  </ds:schemaRefs>
</ds:datastoreItem>
</file>

<file path=customXml/itemProps14.xml><?xml version="1.0" encoding="utf-8"?>
<ds:datastoreItem xmlns:ds="http://schemas.openxmlformats.org/officeDocument/2006/customXml" ds:itemID="{FEFF6953-FB36-40D1-97E7-E2295C21C6A4}">
  <ds:schemaRefs>
    <ds:schemaRef ds:uri="ESRI.ArcGIS.Mapping.OfficeIntegration.PowerPointInfo"/>
  </ds:schemaRefs>
</ds:datastoreItem>
</file>

<file path=customXml/itemProps15.xml><?xml version="1.0" encoding="utf-8"?>
<ds:datastoreItem xmlns:ds="http://schemas.openxmlformats.org/officeDocument/2006/customXml" ds:itemID="{8F3488DC-B80E-462D-84D9-0DA1B3C3C76E}">
  <ds:schemaRefs>
    <ds:schemaRef ds:uri="ESRI.ArcGIS.Mapping.OfficeIntegration.PowerPointInfo"/>
  </ds:schemaRefs>
</ds:datastoreItem>
</file>

<file path=customXml/itemProps16.xml><?xml version="1.0" encoding="utf-8"?>
<ds:datastoreItem xmlns:ds="http://schemas.openxmlformats.org/officeDocument/2006/customXml" ds:itemID="{1BF2E0B8-74E3-4859-89A0-C47B8E894361}">
  <ds:schemaRefs>
    <ds:schemaRef ds:uri="ESRI.ArcGIS.Mapping.OfficeIntegration.PowerPointInfo"/>
  </ds:schemaRefs>
</ds:datastoreItem>
</file>

<file path=customXml/itemProps17.xml><?xml version="1.0" encoding="utf-8"?>
<ds:datastoreItem xmlns:ds="http://schemas.openxmlformats.org/officeDocument/2006/customXml" ds:itemID="{49CFCC6F-CA02-4E69-B5AB-11657BB3FDC1}">
  <ds:schemaRefs>
    <ds:schemaRef ds:uri="ESRI.ArcGIS.Mapping.OfficeIntegration.PowerPointInfo"/>
  </ds:schemaRefs>
</ds:datastoreItem>
</file>

<file path=customXml/itemProps18.xml><?xml version="1.0" encoding="utf-8"?>
<ds:datastoreItem xmlns:ds="http://schemas.openxmlformats.org/officeDocument/2006/customXml" ds:itemID="{EBC096ED-0190-447B-8168-C41F8C51FDB0}">
  <ds:schemaRefs>
    <ds:schemaRef ds:uri="ESRI.ArcGIS.Mapping.OfficeIntegration.PowerPointInfo"/>
  </ds:schemaRefs>
</ds:datastoreItem>
</file>

<file path=customXml/itemProps19.xml><?xml version="1.0" encoding="utf-8"?>
<ds:datastoreItem xmlns:ds="http://schemas.openxmlformats.org/officeDocument/2006/customXml" ds:itemID="{B930C32D-CBD5-4F0C-9529-8266A18089F6}">
  <ds:schemaRefs>
    <ds:schemaRef ds:uri="ESRI.ArcGIS.Mapping.OfficeIntegration.PowerPointInfo"/>
  </ds:schemaRefs>
</ds:datastoreItem>
</file>

<file path=customXml/itemProps2.xml><?xml version="1.0" encoding="utf-8"?>
<ds:datastoreItem xmlns:ds="http://schemas.openxmlformats.org/officeDocument/2006/customXml" ds:itemID="{D164C78A-B6AE-41FB-981C-1C40D69E0806}">
  <ds:schemaRefs>
    <ds:schemaRef ds:uri="ESRI.ArcGIS.Mapping.OfficeIntegration.PowerPointInfo"/>
  </ds:schemaRefs>
</ds:datastoreItem>
</file>

<file path=customXml/itemProps20.xml><?xml version="1.0" encoding="utf-8"?>
<ds:datastoreItem xmlns:ds="http://schemas.openxmlformats.org/officeDocument/2006/customXml" ds:itemID="{B2EAE3D6-B36F-4A0A-A92D-2F0DE11E59B1}">
  <ds:schemaRefs>
    <ds:schemaRef ds:uri="ESRI.ArcGIS.Mapping.OfficeIntegration.PowerPointInfo"/>
  </ds:schemaRefs>
</ds:datastoreItem>
</file>

<file path=customXml/itemProps21.xml><?xml version="1.0" encoding="utf-8"?>
<ds:datastoreItem xmlns:ds="http://schemas.openxmlformats.org/officeDocument/2006/customXml" ds:itemID="{5D015AE4-271D-4F30-B946-5928F5053F3E}">
  <ds:schemaRefs>
    <ds:schemaRef ds:uri="ESRI.ArcGIS.Mapping.OfficeIntegration.PowerPointInfo"/>
  </ds:schemaRefs>
</ds:datastoreItem>
</file>

<file path=customXml/itemProps22.xml><?xml version="1.0" encoding="utf-8"?>
<ds:datastoreItem xmlns:ds="http://schemas.openxmlformats.org/officeDocument/2006/customXml" ds:itemID="{FD6E33E8-1266-4B6B-8BD4-A32B067AE68F}">
  <ds:schemaRefs>
    <ds:schemaRef ds:uri="ESRI.ArcGIS.Mapping.OfficeIntegration.PowerPointInfo"/>
  </ds:schemaRefs>
</ds:datastoreItem>
</file>

<file path=customXml/itemProps23.xml><?xml version="1.0" encoding="utf-8"?>
<ds:datastoreItem xmlns:ds="http://schemas.openxmlformats.org/officeDocument/2006/customXml" ds:itemID="{D455BBA5-B3C6-4D5F-A3A8-2EBBDDA3EC0D}">
  <ds:schemaRefs>
    <ds:schemaRef ds:uri="ESRI.ArcGIS.Mapping.OfficeIntegration.PowerPointInfo"/>
  </ds:schemaRefs>
</ds:datastoreItem>
</file>

<file path=customXml/itemProps24.xml><?xml version="1.0" encoding="utf-8"?>
<ds:datastoreItem xmlns:ds="http://schemas.openxmlformats.org/officeDocument/2006/customXml" ds:itemID="{78F84F94-DD9B-4120-A5F9-5A76A2BB9A1A}">
  <ds:schemaRefs>
    <ds:schemaRef ds:uri="ESRI.ArcGIS.Mapping.OfficeIntegration.PowerPointInfo"/>
  </ds:schemaRefs>
</ds:datastoreItem>
</file>

<file path=customXml/itemProps25.xml><?xml version="1.0" encoding="utf-8"?>
<ds:datastoreItem xmlns:ds="http://schemas.openxmlformats.org/officeDocument/2006/customXml" ds:itemID="{43CF0771-9ABA-451C-88E5-393A1F48155A}">
  <ds:schemaRefs>
    <ds:schemaRef ds:uri="ESRI.ArcGIS.Mapping.OfficeIntegration.PowerPointInfo"/>
  </ds:schemaRefs>
</ds:datastoreItem>
</file>

<file path=customXml/itemProps26.xml><?xml version="1.0" encoding="utf-8"?>
<ds:datastoreItem xmlns:ds="http://schemas.openxmlformats.org/officeDocument/2006/customXml" ds:itemID="{A7775CE4-A812-43D4-89F6-1A4776F6D581}">
  <ds:schemaRefs>
    <ds:schemaRef ds:uri="ESRI.ArcGIS.Mapping.OfficeIntegration.PowerPointInfo"/>
  </ds:schemaRefs>
</ds:datastoreItem>
</file>

<file path=customXml/itemProps27.xml><?xml version="1.0" encoding="utf-8"?>
<ds:datastoreItem xmlns:ds="http://schemas.openxmlformats.org/officeDocument/2006/customXml" ds:itemID="{041CB26F-39D6-4D57-BECD-C54ADCF38DB4}">
  <ds:schemaRefs>
    <ds:schemaRef ds:uri="ESRI.ArcGIS.Mapping.OfficeIntegration.PowerPointInfo"/>
  </ds:schemaRefs>
</ds:datastoreItem>
</file>

<file path=customXml/itemProps28.xml><?xml version="1.0" encoding="utf-8"?>
<ds:datastoreItem xmlns:ds="http://schemas.openxmlformats.org/officeDocument/2006/customXml" ds:itemID="{2CDCB22B-5563-463F-BDAC-F26E979C8E91}">
  <ds:schemaRefs>
    <ds:schemaRef ds:uri="ESRI.ArcGIS.Mapping.OfficeIntegration.PowerPointInfo"/>
  </ds:schemaRefs>
</ds:datastoreItem>
</file>

<file path=customXml/itemProps29.xml><?xml version="1.0" encoding="utf-8"?>
<ds:datastoreItem xmlns:ds="http://schemas.openxmlformats.org/officeDocument/2006/customXml" ds:itemID="{47B5B033-879C-49C1-9DD1-5F80FD20423E}">
  <ds:schemaRefs>
    <ds:schemaRef ds:uri="ESRI.ArcGIS.Mapping.OfficeIntegration.PowerPointInfo"/>
  </ds:schemaRefs>
</ds:datastoreItem>
</file>

<file path=customXml/itemProps3.xml><?xml version="1.0" encoding="utf-8"?>
<ds:datastoreItem xmlns:ds="http://schemas.openxmlformats.org/officeDocument/2006/customXml" ds:itemID="{2BB314B6-3F43-4CC0-93AC-FCBA8F8AB527}">
  <ds:schemaRefs>
    <ds:schemaRef ds:uri="ESRI.ArcGIS.Mapping.OfficeIntegration.PowerPointInfo"/>
  </ds:schemaRefs>
</ds:datastoreItem>
</file>

<file path=customXml/itemProps30.xml><?xml version="1.0" encoding="utf-8"?>
<ds:datastoreItem xmlns:ds="http://schemas.openxmlformats.org/officeDocument/2006/customXml" ds:itemID="{2445B1A8-EB72-4086-B13D-4BC43FCFA391}">
  <ds:schemaRefs>
    <ds:schemaRef ds:uri="ESRI.ArcGIS.Mapping.OfficeIntegration.PowerPointInfo"/>
  </ds:schemaRefs>
</ds:datastoreItem>
</file>

<file path=customXml/itemProps31.xml><?xml version="1.0" encoding="utf-8"?>
<ds:datastoreItem xmlns:ds="http://schemas.openxmlformats.org/officeDocument/2006/customXml" ds:itemID="{25F872BE-F9B6-4119-8CEB-99E6039FAD47}">
  <ds:schemaRefs>
    <ds:schemaRef ds:uri="ESRI.ArcGIS.Mapping.OfficeIntegration.PowerPointInfo"/>
  </ds:schemaRefs>
</ds:datastoreItem>
</file>

<file path=customXml/itemProps32.xml><?xml version="1.0" encoding="utf-8"?>
<ds:datastoreItem xmlns:ds="http://schemas.openxmlformats.org/officeDocument/2006/customXml" ds:itemID="{2816EC37-E5D0-4D21-B582-DDA88C9EE9F9}">
  <ds:schemaRefs>
    <ds:schemaRef ds:uri="ESRI.ArcGIS.Mapping.OfficeIntegration.PowerPointInfo"/>
  </ds:schemaRefs>
</ds:datastoreItem>
</file>

<file path=customXml/itemProps33.xml><?xml version="1.0" encoding="utf-8"?>
<ds:datastoreItem xmlns:ds="http://schemas.openxmlformats.org/officeDocument/2006/customXml" ds:itemID="{92B33008-BE58-45D9-9322-510C207F38B1}">
  <ds:schemaRefs>
    <ds:schemaRef ds:uri="ESRI.ArcGIS.Mapping.OfficeIntegration.PowerPointInfo"/>
  </ds:schemaRefs>
</ds:datastoreItem>
</file>

<file path=customXml/itemProps34.xml><?xml version="1.0" encoding="utf-8"?>
<ds:datastoreItem xmlns:ds="http://schemas.openxmlformats.org/officeDocument/2006/customXml" ds:itemID="{E36932AE-81F4-4513-8A14-980010541BA7}">
  <ds:schemaRefs>
    <ds:schemaRef ds:uri="ESRI.ArcGIS.Mapping.OfficeIntegration.PowerPointInfo"/>
  </ds:schemaRefs>
</ds:datastoreItem>
</file>

<file path=customXml/itemProps35.xml><?xml version="1.0" encoding="utf-8"?>
<ds:datastoreItem xmlns:ds="http://schemas.openxmlformats.org/officeDocument/2006/customXml" ds:itemID="{F605BC7D-3697-4A87-B2E9-37DFF39228E7}">
  <ds:schemaRefs>
    <ds:schemaRef ds:uri="ESRI.ArcGIS.Mapping.OfficeIntegration.PowerPointInfo"/>
  </ds:schemaRefs>
</ds:datastoreItem>
</file>

<file path=customXml/itemProps36.xml><?xml version="1.0" encoding="utf-8"?>
<ds:datastoreItem xmlns:ds="http://schemas.openxmlformats.org/officeDocument/2006/customXml" ds:itemID="{D85C29A7-D017-48BC-A971-BC1E69464F97}">
  <ds:schemaRefs>
    <ds:schemaRef ds:uri="ESRI.ArcGIS.Mapping.OfficeIntegration.PowerPointInfo"/>
  </ds:schemaRefs>
</ds:datastoreItem>
</file>

<file path=customXml/itemProps37.xml><?xml version="1.0" encoding="utf-8"?>
<ds:datastoreItem xmlns:ds="http://schemas.openxmlformats.org/officeDocument/2006/customXml" ds:itemID="{9C43A5BE-497B-4AFD-B27E-141F4D6EFD29}">
  <ds:schemaRefs>
    <ds:schemaRef ds:uri="ESRI.ArcGIS.Mapping.OfficeIntegration.PowerPointInfo"/>
  </ds:schemaRefs>
</ds:datastoreItem>
</file>

<file path=customXml/itemProps38.xml><?xml version="1.0" encoding="utf-8"?>
<ds:datastoreItem xmlns:ds="http://schemas.openxmlformats.org/officeDocument/2006/customXml" ds:itemID="{86A9E634-6D63-4F95-8EEC-010DCEF41AD0}">
  <ds:schemaRefs>
    <ds:schemaRef ds:uri="ESRI.ArcGIS.Mapping.OfficeIntegration.PowerPointInfo"/>
  </ds:schemaRefs>
</ds:datastoreItem>
</file>

<file path=customXml/itemProps39.xml><?xml version="1.0" encoding="utf-8"?>
<ds:datastoreItem xmlns:ds="http://schemas.openxmlformats.org/officeDocument/2006/customXml" ds:itemID="{EFE0D5DF-3F92-4DEF-BA76-7311557040EC}">
  <ds:schemaRefs>
    <ds:schemaRef ds:uri="ESRI.ArcGIS.Mapping.OfficeIntegration.PowerPointInfo"/>
  </ds:schemaRefs>
</ds:datastoreItem>
</file>

<file path=customXml/itemProps4.xml><?xml version="1.0" encoding="utf-8"?>
<ds:datastoreItem xmlns:ds="http://schemas.openxmlformats.org/officeDocument/2006/customXml" ds:itemID="{83847F63-F36B-4DA6-B7F3-0823682B820E}">
  <ds:schemaRefs>
    <ds:schemaRef ds:uri="ESRI.ArcGIS.Mapping.OfficeIntegration.PowerPointInfo"/>
  </ds:schemaRefs>
</ds:datastoreItem>
</file>

<file path=customXml/itemProps40.xml><?xml version="1.0" encoding="utf-8"?>
<ds:datastoreItem xmlns:ds="http://schemas.openxmlformats.org/officeDocument/2006/customXml" ds:itemID="{BADD7586-1C61-4908-A87A-3011E2893C78}">
  <ds:schemaRefs>
    <ds:schemaRef ds:uri="ESRI.ArcGIS.Mapping.OfficeIntegration.PowerPointInfo"/>
  </ds:schemaRefs>
</ds:datastoreItem>
</file>

<file path=customXml/itemProps41.xml><?xml version="1.0" encoding="utf-8"?>
<ds:datastoreItem xmlns:ds="http://schemas.openxmlformats.org/officeDocument/2006/customXml" ds:itemID="{CBD87F47-D6C6-4347-86C2-4D56EDD5A5E2}">
  <ds:schemaRefs>
    <ds:schemaRef ds:uri="ESRI.ArcGIS.Mapping.OfficeIntegration.PowerPointInfo"/>
  </ds:schemaRefs>
</ds:datastoreItem>
</file>

<file path=customXml/itemProps42.xml><?xml version="1.0" encoding="utf-8"?>
<ds:datastoreItem xmlns:ds="http://schemas.openxmlformats.org/officeDocument/2006/customXml" ds:itemID="{92E896FD-C12C-42B2-8C9A-3CC75B800AFF}">
  <ds:schemaRefs>
    <ds:schemaRef ds:uri="ESRI.ArcGIS.Mapping.OfficeIntegration.PowerPointInfo"/>
  </ds:schemaRefs>
</ds:datastoreItem>
</file>

<file path=customXml/itemProps5.xml><?xml version="1.0" encoding="utf-8"?>
<ds:datastoreItem xmlns:ds="http://schemas.openxmlformats.org/officeDocument/2006/customXml" ds:itemID="{852E40C8-70C6-4E7E-BAF0-66590A0F1B6E}">
  <ds:schemaRefs>
    <ds:schemaRef ds:uri="ESRI.ArcGIS.Mapping.OfficeIntegration.PowerPointInfo"/>
  </ds:schemaRefs>
</ds:datastoreItem>
</file>

<file path=customXml/itemProps6.xml><?xml version="1.0" encoding="utf-8"?>
<ds:datastoreItem xmlns:ds="http://schemas.openxmlformats.org/officeDocument/2006/customXml" ds:itemID="{766B08CE-73A5-47AB-B92F-14FC1B63FD91}">
  <ds:schemaRefs>
    <ds:schemaRef ds:uri="ESRI.ArcGIS.Mapping.OfficeIntegration.PowerPointInfo"/>
  </ds:schemaRefs>
</ds:datastoreItem>
</file>

<file path=customXml/itemProps7.xml><?xml version="1.0" encoding="utf-8"?>
<ds:datastoreItem xmlns:ds="http://schemas.openxmlformats.org/officeDocument/2006/customXml" ds:itemID="{84DE4AF6-A1BD-4CC7-A6FC-4AD394517045}">
  <ds:schemaRefs>
    <ds:schemaRef ds:uri="ESRI.ArcGIS.Mapping.OfficeIntegration.PowerPointInfo"/>
  </ds:schemaRefs>
</ds:datastoreItem>
</file>

<file path=customXml/itemProps8.xml><?xml version="1.0" encoding="utf-8"?>
<ds:datastoreItem xmlns:ds="http://schemas.openxmlformats.org/officeDocument/2006/customXml" ds:itemID="{A7DC7288-1775-46F7-A01E-DA0038C9AA53}">
  <ds:schemaRefs>
    <ds:schemaRef ds:uri="ESRI.ArcGIS.Mapping.OfficeIntegration.PowerPointInfo"/>
  </ds:schemaRefs>
</ds:datastoreItem>
</file>

<file path=customXml/itemProps9.xml><?xml version="1.0" encoding="utf-8"?>
<ds:datastoreItem xmlns:ds="http://schemas.openxmlformats.org/officeDocument/2006/customXml" ds:itemID="{5F1E3E75-DA12-42BD-BA05-28A5698FD112}">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3098</TotalTime>
  <Words>332</Words>
  <Application>Microsoft Office PowerPoint</Application>
  <PresentationFormat>On-screen Show (4:3)</PresentationFormat>
  <Paragraphs>60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Gill Sans MT</vt:lpstr>
      <vt:lpstr>Wingdings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Nutrients, Ecosystem Services, and Human Health in Northeastern Lakes and Ponds</dc:title>
  <dc:creator>Hollister, Jeff</dc:creator>
  <cp:lastModifiedBy>Jenkins, Bill</cp:lastModifiedBy>
  <cp:revision>190</cp:revision>
  <dcterms:created xsi:type="dcterms:W3CDTF">2006-08-16T00:00:00Z</dcterms:created>
  <dcterms:modified xsi:type="dcterms:W3CDTF">2016-04-06T17:44:56Z</dcterms:modified>
</cp:coreProperties>
</file>