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9"/>
  </p:handoutMasterIdLst>
  <p:sldIdLst>
    <p:sldId id="256" r:id="rId2"/>
    <p:sldId id="264" r:id="rId3"/>
    <p:sldId id="275" r:id="rId4"/>
    <p:sldId id="276" r:id="rId5"/>
    <p:sldId id="277" r:id="rId6"/>
    <p:sldId id="278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6" autoAdjust="0"/>
    <p:restoredTop sz="98232" autoAdjust="0"/>
  </p:normalViewPr>
  <p:slideViewPr>
    <p:cSldViewPr snapToGrid="0" snapToObjects="1">
      <p:cViewPr>
        <p:scale>
          <a:sx n="100" d="100"/>
          <a:sy n="100" d="100"/>
        </p:scale>
        <p:origin x="-294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071D62-D22A-4838-B323-B59342699203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9B2D1-B2EB-4EEB-92E4-B0F0A20F5B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2F3D-9E26-EF4A-809A-1E7E070CA40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C5D92B8-5625-294F-8402-49898A3258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2F3D-9E26-EF4A-809A-1E7E070CA40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92B8-5625-294F-8402-49898A325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2F3D-9E26-EF4A-809A-1E7E070CA40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92B8-5625-294F-8402-49898A325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2F3D-9E26-EF4A-809A-1E7E070CA40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92B8-5625-294F-8402-49898A325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2F3D-9E26-EF4A-809A-1E7E070CA40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92B8-5625-294F-8402-49898A3258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2F3D-9E26-EF4A-809A-1E7E070CA40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92B8-5625-294F-8402-49898A325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2F3D-9E26-EF4A-809A-1E7E070CA40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92B8-5625-294F-8402-49898A325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2F3D-9E26-EF4A-809A-1E7E070CA40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92B8-5625-294F-8402-49898A325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2F3D-9E26-EF4A-809A-1E7E070CA40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92B8-5625-294F-8402-49898A325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2F3D-9E26-EF4A-809A-1E7E070CA40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92B8-5625-294F-8402-49898A3258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2F3D-9E26-EF4A-809A-1E7E070CA40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92B8-5625-294F-8402-49898A3258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5C72F3D-9E26-EF4A-809A-1E7E070CA409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C5D92B8-5625-294F-8402-49898A3258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Nalcc</a:t>
            </a:r>
            <a:r>
              <a:rPr lang="en-US" dirty="0" smtClean="0"/>
              <a:t> steering committee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FALL 2013 </a:t>
            </a:r>
            <a:r>
              <a:rPr lang="en-US" dirty="0" err="1" smtClean="0"/>
              <a:t>nalcc</a:t>
            </a:r>
            <a:r>
              <a:rPr lang="en-US" dirty="0" smtClean="0"/>
              <a:t> budget report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6250" y="55245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Handout 10b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53318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57618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NALCC AGREEMENTS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15836566"/>
              </p:ext>
            </p:extLst>
          </p:nvPr>
        </p:nvGraphicFramePr>
        <p:xfrm>
          <a:off x="886289" y="1752601"/>
          <a:ext cx="7405032" cy="4213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7868"/>
                <a:gridCol w="2472608"/>
                <a:gridCol w="2374556"/>
              </a:tblGrid>
              <a:tr h="377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AGREEMENT NAME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ORIGINAL BALANCE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CURRENT BALANCE</a:t>
                      </a:r>
                    </a:p>
                  </a:txBody>
                  <a:tcPr marL="12700" marR="12700" marT="12700" marB="0" anchor="b"/>
                </a:tc>
              </a:tr>
              <a:tr h="377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/>
                        <a:t>NALCC CLIMATE CHANGE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/>
                        <a:t>$100,000.00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 smtClean="0"/>
                        <a:t>$31,548.00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377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/>
                        <a:t>NALCC J001 WORKSHOP 1410 FUNDS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/>
                        <a:t>$236,565.00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/>
                        <a:t>$0.00</a:t>
                      </a:r>
                    </a:p>
                  </a:txBody>
                  <a:tcPr marL="0" marR="0" marT="0" marB="0" anchor="ctr"/>
                </a:tc>
              </a:tr>
              <a:tr h="377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/>
                        <a:t>NALCC J001 WORKSHOP 1420 FUNDS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/>
                        <a:t>$23,435.00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/>
                        <a:t>$9,977.63</a:t>
                      </a:r>
                    </a:p>
                  </a:txBody>
                  <a:tcPr marL="0" marR="0" marT="0" marB="0" anchor="ctr"/>
                </a:tc>
              </a:tr>
              <a:tr h="377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/>
                        <a:t>NALCC J100 AGREEMENT 1420 FUNDS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/>
                        <a:t>$1,043,142.00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 smtClean="0"/>
                        <a:t>$578,211.54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377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 smtClean="0"/>
                        <a:t>MOD </a:t>
                      </a:r>
                      <a:r>
                        <a:rPr lang="en-US" sz="1600" dirty="0"/>
                        <a:t>1 1410 FUNDS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/>
                        <a:t>$340,000.00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 smtClean="0"/>
                        <a:t>$0.00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377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 smtClean="0"/>
                        <a:t>MOD </a:t>
                      </a:r>
                      <a:r>
                        <a:rPr lang="en-US" sz="1600" dirty="0"/>
                        <a:t>#3 </a:t>
                      </a:r>
                      <a:r>
                        <a:rPr lang="en-US" sz="1600" dirty="0" smtClean="0"/>
                        <a:t>1410 </a:t>
                      </a:r>
                      <a:r>
                        <a:rPr lang="en-US" sz="1600" dirty="0"/>
                        <a:t>FUNDS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/>
                        <a:t>$120,000.00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 smtClean="0"/>
                        <a:t>$0.00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377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 smtClean="0"/>
                        <a:t>MOD </a:t>
                      </a:r>
                      <a:r>
                        <a:rPr lang="en-US" sz="1600" dirty="0"/>
                        <a:t>#3 </a:t>
                      </a:r>
                      <a:r>
                        <a:rPr lang="en-US" sz="1600" dirty="0" smtClean="0"/>
                        <a:t>1420 </a:t>
                      </a:r>
                      <a:r>
                        <a:rPr lang="en-US" sz="1600" dirty="0"/>
                        <a:t>FUNDS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/>
                        <a:t>$697,993.00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 smtClean="0"/>
                        <a:t>$607,998.36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377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 smtClean="0"/>
                        <a:t>MOD </a:t>
                      </a:r>
                      <a:r>
                        <a:rPr lang="en-US" sz="1600" dirty="0"/>
                        <a:t>#4 </a:t>
                      </a:r>
                      <a:r>
                        <a:rPr lang="en-US" sz="1600" dirty="0" smtClean="0"/>
                        <a:t>1420</a:t>
                      </a:r>
                      <a:endParaRPr lang="en-US"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 smtClean="0"/>
                        <a:t>$612,748.00 </a:t>
                      </a:r>
                      <a:endParaRPr lang="en-US"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 smtClean="0"/>
                        <a:t>$612,748.00 </a:t>
                      </a:r>
                      <a:endParaRPr lang="en-US" sz="1600" dirty="0"/>
                    </a:p>
                  </a:txBody>
                  <a:tcPr marL="0" marR="0" marT="0" marB="0" anchor="b"/>
                </a:tc>
              </a:tr>
              <a:tr h="377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 smtClean="0"/>
                        <a:t>MOD </a:t>
                      </a:r>
                      <a:r>
                        <a:rPr lang="en-US" sz="1600" dirty="0"/>
                        <a:t>#4 </a:t>
                      </a:r>
                      <a:r>
                        <a:rPr lang="en-US" sz="1600" dirty="0" smtClean="0"/>
                        <a:t>1410</a:t>
                      </a:r>
                      <a:endParaRPr lang="en-US"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 smtClean="0"/>
                        <a:t>$160,000.00 </a:t>
                      </a:r>
                      <a:endParaRPr lang="en-US"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dirty="0" smtClean="0"/>
                        <a:t>$160,000.00 </a:t>
                      </a:r>
                      <a:endParaRPr lang="en-US" sz="1600" dirty="0"/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94029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Nalcc</a:t>
            </a:r>
            <a:r>
              <a:rPr lang="en-US" dirty="0" smtClean="0"/>
              <a:t> grant 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24 TOTAL CONTRACTS</a:t>
            </a:r>
          </a:p>
          <a:p>
            <a:endParaRPr lang="en-US" sz="2800" dirty="0"/>
          </a:p>
          <a:p>
            <a:r>
              <a:rPr lang="en-US" sz="2800" dirty="0" smtClean="0"/>
              <a:t>6 COMPLETED OR TERMINATED</a:t>
            </a:r>
          </a:p>
          <a:p>
            <a:endParaRPr lang="en-US" sz="2800" dirty="0"/>
          </a:p>
          <a:p>
            <a:r>
              <a:rPr lang="en-US" sz="2800" dirty="0" smtClean="0"/>
              <a:t>MULTIPLE SUBGRANTS ARE NEAR FINAL REPORT</a:t>
            </a:r>
            <a:endParaRPr lang="en-US" sz="2000" dirty="0" smtClean="0"/>
          </a:p>
          <a:p>
            <a:pPr marL="1028700" lvl="2" indent="-342900">
              <a:buFont typeface="+mj-lt"/>
              <a:buAutoNum type="arabicPeriod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3967890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08090995"/>
              </p:ext>
            </p:extLst>
          </p:nvPr>
        </p:nvGraphicFramePr>
        <p:xfrm>
          <a:off x="457200" y="495294"/>
          <a:ext cx="8356600" cy="59563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257800"/>
                <a:gridCol w="1130300"/>
                <a:gridCol w="723900"/>
                <a:gridCol w="1244600"/>
              </a:tblGrid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PROJECT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BUDGET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SPENT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REMAINDER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CLIMATE CHANGE VULNERABILITY NATURESERVE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$100,399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$88,227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$12,172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CLIMATE CHANGE VULNERABILITY MANOMET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$45,000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$29,772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$15,228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CLIMATE CHANGE VULNERABILITY NWF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$48,050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$38,050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$10,000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TNC VA PIEDMONT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$14,740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$14,740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$0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TNC PERMEABLE LANDSCAPE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$49,868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$13,372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$36,496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PARCA UGA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$41,345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$41,318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$27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PARCA CLEMSON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$40,530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$2,355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$38,175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PARCA AFWA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$41,019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$1,484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$39,535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PARCA UME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$193,008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$50,398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$142,610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ACJV MARINE BIRD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$145,000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$79,898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$65,102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TNC MARINE HAB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$130,000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$29,724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$100,276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FERGUSON LYNCH WEBSITE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$47,040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$38,568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$8,472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INFORMATION MGMT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$45,600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$42,101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$3,499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CONSERVATION DESIGN AND SYNTHESIS TNC REGIONAL DB 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$34,451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$3,710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$30,741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CONSERVATION DESIGN AND SYNTHESIS  NATURESERVE DATA DUMP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$16,531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$16,531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CONSERVATION DESIGN AND SYNTHESIS USFWS GIS SPEC (ANISKOFF)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$16,590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$10,879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$5,711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REFINE NE AQUATIC MAP TNC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$25,252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$25,252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NWI MAPPING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$81,008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$35,853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$45,155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NWF DEMO AREAS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$20,000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$20,000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TPL DEMO AREAS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$20,000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$15,000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$5,000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MDIFW DEMO AREAS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$20,000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$0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$20,000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EXTEND HABITAT MAP CANADA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$95,238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$111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$95,127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DOWNSTREAM SOLUTIONS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$250,000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$15,375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$234,625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  <a:tr h="2382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CBI DATABASIN GATEWAY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$35,000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$17,500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$17,500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50058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OIG AUDIT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CONTRACT:  WMI RETAINS 10% OF FUNDS DISBURSED AS SERVICE FEE</a:t>
            </a:r>
          </a:p>
          <a:p>
            <a:r>
              <a:rPr lang="en-US" sz="2800" dirty="0" smtClean="0"/>
              <a:t>OIG:  REQUIRES BILLING OF DIRECT TIME PLUS OVERHEAD AS PER NEGOTIATED INDIRECT COST RATE</a:t>
            </a:r>
          </a:p>
          <a:p>
            <a:r>
              <a:rPr lang="en-US" sz="2800" dirty="0" smtClean="0"/>
              <a:t>TRANSITION IN PROCESS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488061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CONTRACT PERSONNEL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COMPLY WITH IRS SPECIFICATIONS</a:t>
            </a:r>
          </a:p>
          <a:p>
            <a:r>
              <a:rPr lang="en-US" sz="2800" dirty="0" smtClean="0"/>
              <a:t>TRANSITION CONTRACT EMPLOYEES TO WMI LIMITED TERM EMPLOYEES</a:t>
            </a:r>
          </a:p>
          <a:p>
            <a:r>
              <a:rPr lang="en-US" sz="2800" dirty="0" smtClean="0"/>
              <a:t>TRANSITION IN PROCESS</a:t>
            </a:r>
          </a:p>
          <a:p>
            <a:pPr marL="11430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488061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 AND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04874"/>
          </a:xfrm>
        </p:spPr>
        <p:txBody>
          <a:bodyPr>
            <a:normAutofit/>
          </a:bodyPr>
          <a:lstStyle/>
          <a:p>
            <a:pPr marL="411480" lvl="1" indent="0">
              <a:buNone/>
            </a:pPr>
            <a:r>
              <a:rPr lang="en-US" sz="2800" dirty="0" smtClean="0"/>
              <a:t>QUARTERLY REPORTING </a:t>
            </a:r>
          </a:p>
          <a:p>
            <a:pPr lvl="2"/>
            <a:r>
              <a:rPr lang="en-US" sz="2600" dirty="0" smtClean="0"/>
              <a:t>QE 9/30/2013 SOLICITATION SENT TO PI’s</a:t>
            </a:r>
          </a:p>
          <a:p>
            <a:pPr marL="411480" lvl="1" indent="0">
              <a:buNone/>
            </a:pPr>
            <a:r>
              <a:rPr lang="en-US" sz="2800" dirty="0" smtClean="0"/>
              <a:t>CIRCULATE FOR TECHNICAL REVIEW</a:t>
            </a:r>
          </a:p>
          <a:p>
            <a:pPr lvl="2"/>
            <a:r>
              <a:rPr lang="en-US" sz="2600" dirty="0"/>
              <a:t>QE </a:t>
            </a:r>
            <a:r>
              <a:rPr lang="en-US" sz="2600" dirty="0" smtClean="0"/>
              <a:t>6/30/2013 AT or PAST </a:t>
            </a:r>
            <a:r>
              <a:rPr lang="en-US" sz="2600" dirty="0"/>
              <a:t>TECH </a:t>
            </a:r>
            <a:r>
              <a:rPr lang="en-US" sz="2600" dirty="0" smtClean="0"/>
              <a:t>REVIEW</a:t>
            </a:r>
          </a:p>
          <a:p>
            <a:pPr marL="411480" lvl="1" indent="0">
              <a:buNone/>
            </a:pPr>
            <a:r>
              <a:rPr lang="en-US" sz="3000" dirty="0" smtClean="0"/>
              <a:t>APPROVAL OF EXPENDITURES</a:t>
            </a:r>
          </a:p>
          <a:p>
            <a:pPr lvl="2"/>
            <a:r>
              <a:rPr lang="en-US" sz="2800" dirty="0" smtClean="0"/>
              <a:t>QE 6/30/2013</a:t>
            </a:r>
          </a:p>
          <a:p>
            <a:pPr marL="411480" lvl="1" indent="0">
              <a:buNone/>
            </a:pPr>
            <a:r>
              <a:rPr lang="en-US" sz="2800" dirty="0" smtClean="0"/>
              <a:t>REIMBURSEMENT OF EXPENDITURES</a:t>
            </a:r>
          </a:p>
          <a:p>
            <a:pPr lvl="2"/>
            <a:r>
              <a:rPr lang="en-US" sz="2600" dirty="0" smtClean="0"/>
              <a:t>ALL 3/31/12 and SOME 6/30/2013 REIMBURSEMENT  PAYMENTS MADE</a:t>
            </a:r>
          </a:p>
        </p:txBody>
      </p:sp>
    </p:spTree>
    <p:extLst>
      <p:ext uri="{BB962C8B-B14F-4D97-AF65-F5344CB8AC3E}">
        <p14:creationId xmlns:p14="http://schemas.microsoft.com/office/powerpoint/2010/main" xmlns="" val="19571606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Apothecary.thmx</Template>
  <TotalTime>4205</TotalTime>
  <Words>431</Words>
  <Application>Microsoft Office PowerPoint</Application>
  <PresentationFormat>On-screen Show (4:3)</PresentationFormat>
  <Paragraphs>157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Apothecary</vt:lpstr>
      <vt:lpstr>FALL 2013 nalcc budget report</vt:lpstr>
      <vt:lpstr>NALCC AGREEMENTS</vt:lpstr>
      <vt:lpstr>Nalcc grant contracts</vt:lpstr>
      <vt:lpstr>Slide 4</vt:lpstr>
      <vt:lpstr>OIG AUDIT</vt:lpstr>
      <vt:lpstr>CONTRACT PERSONNEL</vt:lpstr>
      <vt:lpstr>REPORTING AND REVIEW</vt:lpstr>
    </vt:vector>
  </TitlesOfParts>
  <Company>WMI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 RCN PROPOSALS</dc:title>
  <dc:creator>SCOT WILLIAMSON</dc:creator>
  <cp:lastModifiedBy>amilliken</cp:lastModifiedBy>
  <cp:revision>43</cp:revision>
  <dcterms:created xsi:type="dcterms:W3CDTF">2011-09-17T17:53:46Z</dcterms:created>
  <dcterms:modified xsi:type="dcterms:W3CDTF">2013-10-29T18:58:18Z</dcterms:modified>
</cp:coreProperties>
</file>